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763" r:id="rId2"/>
    <p:sldMasterId id="2147483778" r:id="rId3"/>
  </p:sldMasterIdLst>
  <p:notesMasterIdLst>
    <p:notesMasterId r:id="rId47"/>
  </p:notesMasterIdLst>
  <p:handoutMasterIdLst>
    <p:handoutMasterId r:id="rId48"/>
  </p:handoutMasterIdLst>
  <p:sldIdLst>
    <p:sldId id="380" r:id="rId4"/>
    <p:sldId id="520" r:id="rId5"/>
    <p:sldId id="606" r:id="rId6"/>
    <p:sldId id="612" r:id="rId7"/>
    <p:sldId id="607" r:id="rId8"/>
    <p:sldId id="608" r:id="rId9"/>
    <p:sldId id="538" r:id="rId10"/>
    <p:sldId id="539" r:id="rId11"/>
    <p:sldId id="541" r:id="rId12"/>
    <p:sldId id="627" r:id="rId13"/>
    <p:sldId id="629" r:id="rId14"/>
    <p:sldId id="630" r:id="rId15"/>
    <p:sldId id="633" r:id="rId16"/>
    <p:sldId id="634" r:id="rId17"/>
    <p:sldId id="611" r:id="rId18"/>
    <p:sldId id="638" r:id="rId19"/>
    <p:sldId id="613" r:id="rId20"/>
    <p:sldId id="631" r:id="rId21"/>
    <p:sldId id="632" r:id="rId22"/>
    <p:sldId id="579" r:id="rId23"/>
    <p:sldId id="454" r:id="rId24"/>
    <p:sldId id="455" r:id="rId25"/>
    <p:sldId id="640" r:id="rId26"/>
    <p:sldId id="456" r:id="rId27"/>
    <p:sldId id="511" r:id="rId28"/>
    <p:sldId id="555" r:id="rId29"/>
    <p:sldId id="499" r:id="rId30"/>
    <p:sldId id="522" r:id="rId31"/>
    <p:sldId id="523" r:id="rId32"/>
    <p:sldId id="503" r:id="rId33"/>
    <p:sldId id="498" r:id="rId34"/>
    <p:sldId id="459" r:id="rId35"/>
    <p:sldId id="619" r:id="rId36"/>
    <p:sldId id="625" r:id="rId37"/>
    <p:sldId id="557" r:id="rId38"/>
    <p:sldId id="561" r:id="rId39"/>
    <p:sldId id="582" r:id="rId40"/>
    <p:sldId id="626" r:id="rId41"/>
    <p:sldId id="573" r:id="rId42"/>
    <p:sldId id="574" r:id="rId43"/>
    <p:sldId id="641" r:id="rId44"/>
    <p:sldId id="637" r:id="rId45"/>
    <p:sldId id="610" r:id="rId46"/>
  </p:sldIdLst>
  <p:sldSz cx="9144000" cy="6858000" type="screen4x3"/>
  <p:notesSz cx="6797675" cy="98726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800000"/>
    <a:srgbClr val="F34D11"/>
    <a:srgbClr val="0000FF"/>
    <a:srgbClr val="00FF99"/>
    <a:srgbClr val="339933"/>
    <a:srgbClr val="F4F6FA"/>
    <a:srgbClr val="F4F7ED"/>
    <a:srgbClr val="FFCC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7" autoAdjust="0"/>
    <p:restoredTop sz="95807" autoAdjust="0"/>
  </p:normalViewPr>
  <p:slideViewPr>
    <p:cSldViewPr>
      <p:cViewPr varScale="1">
        <p:scale>
          <a:sx n="78" d="100"/>
          <a:sy n="78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ima\&#1087;&#1088;&#1077;&#1079;&#1077;&#1085;&#1090;&#1072;&#1094;&#1080;&#1080;\&#1056;&#1040;&#1053;-2019\Presentation-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mitry\AppData\Local\Temp\bat\&#1056;&#1072;&#1089;&#1095;&#1077;&#1090;%20&#1076;&#1086;&#1083;&#1080;%20&#1072;&#1085;&#1077;&#1091;&#1087;&#1083;&#1086;&#1080;&#1076;&#1080;&#1081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Dropbox\&#1058;&#1072;&#1073;&#1083;&#1080;&#1094;&#1072;%20&#1088;&#1077;&#1079;&#1091;&#1083;&#1100;&#1090;&#1072;&#1090;&#1086;&#1074;%20&#1055;&#1043;&#1057;%2026.08.14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971778677852381"/>
          <c:y val="0.15199131914635747"/>
          <c:w val="0.6397867280283358"/>
          <c:h val="0.68135211407486707"/>
        </c:manualLayout>
      </c:layout>
      <c:lineChart>
        <c:grouping val="standard"/>
        <c:varyColors val="0"/>
        <c:ser>
          <c:idx val="0"/>
          <c:order val="0"/>
          <c:spPr>
            <a:ln w="44450" cap="rnd">
              <a:solidFill>
                <a:srgbClr val="C00000"/>
              </a:solidFill>
              <a:round/>
              <a:tailEnd type="none"/>
            </a:ln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'Лист1 (2)'!$O$5:$O$19</c:f>
              <c:strCache>
                <c:ptCount val="15"/>
                <c:pt idx="0">
                  <c:v>&lt;15</c:v>
                </c:pt>
                <c:pt idx="1">
                  <c:v>16</c:v>
                </c:pt>
                <c:pt idx="2">
                  <c:v>18</c:v>
                </c:pt>
                <c:pt idx="3">
                  <c:v>20</c:v>
                </c:pt>
                <c:pt idx="4">
                  <c:v>22</c:v>
                </c:pt>
                <c:pt idx="5">
                  <c:v>24</c:v>
                </c:pt>
                <c:pt idx="6">
                  <c:v>26</c:v>
                </c:pt>
                <c:pt idx="7">
                  <c:v>28</c:v>
                </c:pt>
                <c:pt idx="8">
                  <c:v>30</c:v>
                </c:pt>
                <c:pt idx="9">
                  <c:v>32</c:v>
                </c:pt>
                <c:pt idx="10">
                  <c:v>34</c:v>
                </c:pt>
                <c:pt idx="11">
                  <c:v>36</c:v>
                </c:pt>
                <c:pt idx="12">
                  <c:v>38</c:v>
                </c:pt>
                <c:pt idx="13">
                  <c:v>40</c:v>
                </c:pt>
                <c:pt idx="14">
                  <c:v>&gt;42</c:v>
                </c:pt>
              </c:strCache>
            </c:strRef>
          </c:cat>
          <c:val>
            <c:numRef>
              <c:f>'Лист1 (2)'!$P$5:$P$19</c:f>
              <c:numCache>
                <c:formatCode>0%</c:formatCode>
                <c:ptCount val="15"/>
                <c:pt idx="0">
                  <c:v>3.2000000000000001E-2</c:v>
                </c:pt>
                <c:pt idx="1">
                  <c:v>1.4999999999999999E-2</c:v>
                </c:pt>
                <c:pt idx="2">
                  <c:v>1.7000000000000001E-2</c:v>
                </c:pt>
                <c:pt idx="3">
                  <c:v>0.02</c:v>
                </c:pt>
                <c:pt idx="4">
                  <c:v>0.03</c:v>
                </c:pt>
                <c:pt idx="5">
                  <c:v>2.5999999999999999E-2</c:v>
                </c:pt>
                <c:pt idx="6">
                  <c:v>0.04</c:v>
                </c:pt>
                <c:pt idx="7">
                  <c:v>4.1000000000000002E-2</c:v>
                </c:pt>
                <c:pt idx="8">
                  <c:v>5.0999999999999997E-2</c:v>
                </c:pt>
                <c:pt idx="9">
                  <c:v>5.6000000000000001E-2</c:v>
                </c:pt>
                <c:pt idx="10">
                  <c:v>8.2500000000000004E-2</c:v>
                </c:pt>
                <c:pt idx="11">
                  <c:v>0.112</c:v>
                </c:pt>
                <c:pt idx="12">
                  <c:v>0.13</c:v>
                </c:pt>
                <c:pt idx="13">
                  <c:v>0.26</c:v>
                </c:pt>
                <c:pt idx="14">
                  <c:v>0.35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7765432"/>
        <c:axId val="137769352"/>
      </c:lineChart>
      <c:catAx>
        <c:axId val="137765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400" baseline="0" dirty="0" smtClean="0"/>
                  <a:t>Возраст матери, лет</a:t>
                </a:r>
                <a:endParaRPr lang="ru-RU" sz="1400" baseline="0" dirty="0"/>
              </a:p>
            </c:rich>
          </c:tx>
          <c:layout>
            <c:manualLayout>
              <c:xMode val="edge"/>
              <c:yMode val="edge"/>
              <c:x val="0.38931173372450134"/>
              <c:y val="0.912112669299370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137769352"/>
        <c:crosses val="autoZero"/>
        <c:auto val="1"/>
        <c:lblAlgn val="ctr"/>
        <c:lblOffset val="100"/>
        <c:noMultiLvlLbl val="0"/>
      </c:catAx>
      <c:valAx>
        <c:axId val="137769352"/>
        <c:scaling>
          <c:orientation val="minMax"/>
          <c:max val="0.3700000000000000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ru-RU" sz="1400" dirty="0" smtClean="0">
                    <a:latin typeface="Calibri" panose="020F0502020204030204" pitchFamily="34" charset="0"/>
                  </a:rPr>
                  <a:t>Частота </a:t>
                </a:r>
                <a:r>
                  <a:rPr lang="ru-RU" sz="1400" dirty="0" err="1" smtClean="0">
                    <a:latin typeface="Calibri" panose="020F0502020204030204" pitchFamily="34" charset="0"/>
                  </a:rPr>
                  <a:t>трисомий</a:t>
                </a:r>
                <a:r>
                  <a:rPr lang="ru-RU" sz="1400" dirty="0" smtClean="0">
                    <a:latin typeface="Calibri" panose="020F0502020204030204" pitchFamily="34" charset="0"/>
                  </a:rPr>
                  <a:t>, %</a:t>
                </a:r>
                <a:endParaRPr lang="ru-RU" sz="1400" dirty="0">
                  <a:latin typeface="Calibri" panose="020F0502020204030204" pitchFamily="34" charset="0"/>
                </a:endParaRPr>
              </a:p>
            </c:rich>
          </c:tx>
          <c:layout>
            <c:manualLayout>
              <c:xMode val="edge"/>
              <c:yMode val="edge"/>
              <c:x val="3.8271406755181626E-2"/>
              <c:y val="0.344068041261408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137765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2700">
      <a:solidFill>
        <a:schemeClr val="bg2"/>
      </a:solidFill>
    </a:ln>
    <a:effectLst>
      <a:outerShdw blurRad="190500" dist="1270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001733036958898E-2"/>
          <c:y val="9.6928411272972109E-2"/>
          <c:w val="0.84533038775966218"/>
          <c:h val="0.50062576846483808"/>
        </c:manualLayout>
      </c:layout>
      <c:areaChart>
        <c:grouping val="standard"/>
        <c:varyColors val="0"/>
        <c:ser>
          <c:idx val="2"/>
          <c:order val="2"/>
          <c:tx>
            <c:strRef>
              <c:f>принт!$AC$4</c:f>
              <c:strCache>
                <c:ptCount val="1"/>
                <c:pt idx="0">
                  <c:v>  Количество инвазивных процедур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принт!$Z$8:$Z$15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принт!$AC$8:$AC$15</c:f>
              <c:numCache>
                <c:formatCode>General</c:formatCode>
                <c:ptCount val="8"/>
                <c:pt idx="0">
                  <c:v>329</c:v>
                </c:pt>
                <c:pt idx="1">
                  <c:v>450</c:v>
                </c:pt>
                <c:pt idx="2">
                  <c:v>483</c:v>
                </c:pt>
                <c:pt idx="3">
                  <c:v>407</c:v>
                </c:pt>
                <c:pt idx="4">
                  <c:v>191</c:v>
                </c:pt>
                <c:pt idx="5">
                  <c:v>177</c:v>
                </c:pt>
                <c:pt idx="6">
                  <c:v>205</c:v>
                </c:pt>
                <c:pt idx="7">
                  <c:v>221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765040"/>
        <c:axId val="137770920"/>
      </c:areaChart>
      <c:lineChart>
        <c:grouping val="standard"/>
        <c:varyColors val="0"/>
        <c:ser>
          <c:idx val="1"/>
          <c:order val="1"/>
          <c:tx>
            <c:strRef>
              <c:f>принт!$AB$4</c:f>
              <c:strCache>
                <c:ptCount val="1"/>
                <c:pt idx="0">
                  <c:v>  Количество выявленных хромосомных аномалий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принт!$Z$8:$Z$15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принт!$AB$8:$AB$15</c:f>
              <c:numCache>
                <c:formatCode>General</c:formatCode>
                <c:ptCount val="8"/>
                <c:pt idx="0">
                  <c:v>26</c:v>
                </c:pt>
                <c:pt idx="1">
                  <c:v>35</c:v>
                </c:pt>
                <c:pt idx="2">
                  <c:v>35</c:v>
                </c:pt>
                <c:pt idx="3">
                  <c:v>41</c:v>
                </c:pt>
                <c:pt idx="4">
                  <c:v>37</c:v>
                </c:pt>
                <c:pt idx="5">
                  <c:v>36</c:v>
                </c:pt>
                <c:pt idx="6">
                  <c:v>46</c:v>
                </c:pt>
                <c:pt idx="7">
                  <c:v>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765040"/>
        <c:axId val="137770920"/>
      </c:lineChart>
      <c:lineChart>
        <c:grouping val="standard"/>
        <c:varyColors val="0"/>
        <c:ser>
          <c:idx val="0"/>
          <c:order val="0"/>
          <c:tx>
            <c:strRef>
              <c:f>принт!$AA$4</c:f>
              <c:strCache>
                <c:ptCount val="1"/>
                <c:pt idx="0">
                  <c:v>  Процент находок</c:v>
                </c:pt>
              </c:strCache>
            </c:strRef>
          </c:tx>
          <c:spPr>
            <a:ln w="4762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numRef>
              <c:f>принт!$Z$8:$Z$15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принт!$AA$8:$AA$15</c:f>
              <c:numCache>
                <c:formatCode>0.0%</c:formatCode>
                <c:ptCount val="8"/>
                <c:pt idx="0">
                  <c:v>7.9027355623100301E-2</c:v>
                </c:pt>
                <c:pt idx="1">
                  <c:v>7.7777777777777779E-2</c:v>
                </c:pt>
                <c:pt idx="2">
                  <c:v>7.2463768115942032E-2</c:v>
                </c:pt>
                <c:pt idx="3">
                  <c:v>0.10073710073710074</c:v>
                </c:pt>
                <c:pt idx="4">
                  <c:v>0.193717277486911</c:v>
                </c:pt>
                <c:pt idx="5">
                  <c:v>0.20338983050847459</c:v>
                </c:pt>
                <c:pt idx="6">
                  <c:v>0.22439024390243903</c:v>
                </c:pt>
                <c:pt idx="7">
                  <c:v>0.22624434389140272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767000"/>
        <c:axId val="137772488"/>
      </c:lineChart>
      <c:catAx>
        <c:axId val="13776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770920"/>
        <c:crosses val="autoZero"/>
        <c:auto val="1"/>
        <c:lblAlgn val="ctr"/>
        <c:lblOffset val="100"/>
        <c:noMultiLvlLbl val="0"/>
      </c:catAx>
      <c:valAx>
        <c:axId val="137770920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765040"/>
        <c:crosses val="autoZero"/>
        <c:crossBetween val="between"/>
      </c:valAx>
      <c:valAx>
        <c:axId val="137772488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767000"/>
        <c:crosses val="max"/>
        <c:crossBetween val="between"/>
      </c:valAx>
      <c:catAx>
        <c:axId val="137767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772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"/>
          <c:y val="0.76916702316799079"/>
          <c:w val="0.91608885388396"/>
          <c:h val="0.220637207331231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spcAft>
              <a:spcPts val="600"/>
            </a:spcAft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24856050888942"/>
          <c:y val="6.795310890206889E-2"/>
          <c:w val="0.83300936156822358"/>
          <c:h val="0.51383382857779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принт!$J$35</c:f>
              <c:strCache>
                <c:ptCount val="1"/>
                <c:pt idx="0">
                  <c:v>Численные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принт!$I$36:$I$37</c:f>
              <c:strCache>
                <c:ptCount val="2"/>
                <c:pt idx="0">
                  <c:v>Хорион</c:v>
                </c:pt>
                <c:pt idx="1">
                  <c:v>Амниотическая жидкость</c:v>
                </c:pt>
              </c:strCache>
            </c:strRef>
          </c:cat>
          <c:val>
            <c:numRef>
              <c:f>принт!$J$36:$J$37</c:f>
              <c:numCache>
                <c:formatCode>0%</c:formatCode>
                <c:ptCount val="2"/>
                <c:pt idx="0">
                  <c:v>0.87912087912087911</c:v>
                </c:pt>
                <c:pt idx="1">
                  <c:v>0.72727272727272729</c:v>
                </c:pt>
              </c:numCache>
            </c:numRef>
          </c:val>
        </c:ser>
        <c:ser>
          <c:idx val="1"/>
          <c:order val="1"/>
          <c:tx>
            <c:strRef>
              <c:f>принт!$K$35</c:f>
              <c:strCache>
                <c:ptCount val="1"/>
                <c:pt idx="0">
                  <c:v>Структурные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принт!$I$36:$I$37</c:f>
              <c:strCache>
                <c:ptCount val="2"/>
                <c:pt idx="0">
                  <c:v>Хорион</c:v>
                </c:pt>
                <c:pt idx="1">
                  <c:v>Амниотическая жидкость</c:v>
                </c:pt>
              </c:strCache>
            </c:strRef>
          </c:cat>
          <c:val>
            <c:numRef>
              <c:f>принт!$K$36:$K$37</c:f>
              <c:numCache>
                <c:formatCode>0%</c:formatCode>
                <c:ptCount val="2"/>
                <c:pt idx="0">
                  <c:v>0.12087912087912088</c:v>
                </c:pt>
                <c:pt idx="1">
                  <c:v>0.27272727272727271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7767392"/>
        <c:axId val="137768176"/>
      </c:barChart>
      <c:catAx>
        <c:axId val="13776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768176"/>
        <c:crosses val="autoZero"/>
        <c:auto val="1"/>
        <c:lblAlgn val="ctr"/>
        <c:lblOffset val="100"/>
        <c:noMultiLvlLbl val="0"/>
      </c:catAx>
      <c:valAx>
        <c:axId val="13776817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76739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549766550155397E-2"/>
          <c:y val="0.75814010843665836"/>
          <c:w val="0.51887717604026906"/>
          <c:h val="0.166081522409314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17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2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2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cat>
            <c:numRef>
              <c:f>Лист1!$H$962:$H$985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Лист1!$I$962:$I$985</c:f>
              <c:numCache>
                <c:formatCode>0.0%</c:formatCode>
                <c:ptCount val="24"/>
                <c:pt idx="0">
                  <c:v>1.8801410105757935E-2</c:v>
                </c:pt>
                <c:pt idx="1">
                  <c:v>2.5851938895417158E-2</c:v>
                </c:pt>
                <c:pt idx="2">
                  <c:v>1.1750881316098711E-2</c:v>
                </c:pt>
                <c:pt idx="3">
                  <c:v>3.0552291421856642E-2</c:v>
                </c:pt>
                <c:pt idx="4">
                  <c:v>1.5276145710928321E-2</c:v>
                </c:pt>
                <c:pt idx="5">
                  <c:v>2.1151586368977671E-2</c:v>
                </c:pt>
                <c:pt idx="6">
                  <c:v>1.6451233842538191E-2</c:v>
                </c:pt>
                <c:pt idx="7">
                  <c:v>2.1151586368977671E-2</c:v>
                </c:pt>
                <c:pt idx="8">
                  <c:v>1.8801410105757935E-2</c:v>
                </c:pt>
                <c:pt idx="9">
                  <c:v>2.4676850763807285E-2</c:v>
                </c:pt>
                <c:pt idx="10">
                  <c:v>1.7626321974148061E-2</c:v>
                </c:pt>
                <c:pt idx="11">
                  <c:v>1.2925969447708583E-2</c:v>
                </c:pt>
                <c:pt idx="12">
                  <c:v>2.2326674500587541E-2</c:v>
                </c:pt>
                <c:pt idx="13">
                  <c:v>1.7626321974148061E-2</c:v>
                </c:pt>
                <c:pt idx="14">
                  <c:v>3.5252643948296122E-2</c:v>
                </c:pt>
                <c:pt idx="15">
                  <c:v>5.2878965922444184E-2</c:v>
                </c:pt>
                <c:pt idx="16">
                  <c:v>3.0552291421856642E-2</c:v>
                </c:pt>
                <c:pt idx="17">
                  <c:v>3.5252643948296122E-2</c:v>
                </c:pt>
                <c:pt idx="18">
                  <c:v>3.8777908343125743E-2</c:v>
                </c:pt>
                <c:pt idx="19">
                  <c:v>1.7626321974148061E-2</c:v>
                </c:pt>
                <c:pt idx="20">
                  <c:v>3.5252643948296122E-2</c:v>
                </c:pt>
                <c:pt idx="21">
                  <c:v>5.170387779083431E-2</c:v>
                </c:pt>
                <c:pt idx="22">
                  <c:v>6.5804935370152765E-2</c:v>
                </c:pt>
                <c:pt idx="23">
                  <c:v>5.4054054054054071E-2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8648264"/>
        <c:axId val="138647088"/>
        <c:axId val="0"/>
      </c:bar3DChart>
      <c:catAx>
        <c:axId val="138648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647088"/>
        <c:crosses val="autoZero"/>
        <c:auto val="1"/>
        <c:lblAlgn val="ctr"/>
        <c:lblOffset val="100"/>
        <c:noMultiLvlLbl val="0"/>
      </c:catAx>
      <c:valAx>
        <c:axId val="138647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648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93203355655518"/>
          <c:y val="6.9093710828157545E-2"/>
          <c:w val="0.84535824169924134"/>
          <c:h val="0.72787367060225627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rgbClr val="800000"/>
              </a:solidFill>
            </a:ln>
          </c:spPr>
          <c:marker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0"/>
                  <c:y val="-5.0000000000000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1666666666666701E-3"/>
                  <c:y val="-5.1851851851851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313298522386402E-2"/>
                  <c:y val="-0.126379084474520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515228804364663E-2"/>
                  <c:y val="-0.12567976400290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'Количество пациенток без аномал'!$E$35:$E$38</c:f>
              <c:strCache>
                <c:ptCount val="4"/>
                <c:pt idx="0">
                  <c:v>&lt;30</c:v>
                </c:pt>
                <c:pt idx="1">
                  <c:v>30-35</c:v>
                </c:pt>
                <c:pt idx="2">
                  <c:v>35-40</c:v>
                </c:pt>
                <c:pt idx="3">
                  <c:v>&gt;40</c:v>
                </c:pt>
              </c:strCache>
            </c:strRef>
          </c:cat>
          <c:val>
            <c:numRef>
              <c:f>'Количество пациенток без аномал'!$F$35:$F$38</c:f>
              <c:numCache>
                <c:formatCode>General</c:formatCode>
                <c:ptCount val="4"/>
                <c:pt idx="0">
                  <c:v>0.44000000000000011</c:v>
                </c:pt>
                <c:pt idx="1">
                  <c:v>0.39000000000000112</c:v>
                </c:pt>
                <c:pt idx="2">
                  <c:v>0.24000000000000021</c:v>
                </c:pt>
                <c:pt idx="3">
                  <c:v>0.12000000000000002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651792"/>
        <c:axId val="138652968"/>
      </c:lineChart>
      <c:catAx>
        <c:axId val="138651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endParaRPr lang="ru-RU"/>
          </a:p>
        </c:txPr>
        <c:crossAx val="138652968"/>
        <c:crosses val="autoZero"/>
        <c:auto val="1"/>
        <c:lblAlgn val="ctr"/>
        <c:lblOffset val="100"/>
        <c:noMultiLvlLbl val="0"/>
      </c:catAx>
      <c:valAx>
        <c:axId val="138652968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ru-RU"/>
          </a:p>
        </c:txPr>
        <c:crossAx val="138651792"/>
        <c:crosses val="autoZero"/>
        <c:crossBetween val="between"/>
        <c:majorUnit val="0.1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300" dirty="0" smtClean="0"/>
              <a:t>Количество</a:t>
            </a:r>
            <a:r>
              <a:rPr lang="ru-RU" sz="1300" baseline="0" dirty="0" smtClean="0"/>
              <a:t> циклов ВРТ с использованием </a:t>
            </a:r>
            <a:r>
              <a:rPr lang="ru-RU" sz="1300" baseline="0" dirty="0" err="1" smtClean="0"/>
              <a:t>п</a:t>
            </a:r>
            <a:r>
              <a:rPr lang="ru-RU" sz="1300" dirty="0" err="1" smtClean="0"/>
              <a:t>реимплантационного</a:t>
            </a:r>
            <a:r>
              <a:rPr lang="ru-RU" sz="1300" baseline="0" dirty="0" smtClean="0"/>
              <a:t> генетического скрининга</a:t>
            </a:r>
            <a:endParaRPr lang="ru-RU" sz="13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0"/>
      <c:rotY val="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Лист1!$C$27:$C$30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Лист1!$D$27:$D$30</c:f>
              <c:numCache>
                <c:formatCode>General</c:formatCode>
                <c:ptCount val="4"/>
                <c:pt idx="0">
                  <c:v>163</c:v>
                </c:pt>
                <c:pt idx="1">
                  <c:v>392</c:v>
                </c:pt>
                <c:pt idx="2">
                  <c:v>581</c:v>
                </c:pt>
                <c:pt idx="3">
                  <c:v>684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4"/>
        <c:shape val="box"/>
        <c:axId val="220528112"/>
        <c:axId val="220523016"/>
        <c:axId val="0"/>
      </c:bar3DChart>
      <c:catAx>
        <c:axId val="22052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23016"/>
        <c:crosses val="autoZero"/>
        <c:auto val="1"/>
        <c:lblAlgn val="ctr"/>
        <c:lblOffset val="100"/>
        <c:noMultiLvlLbl val="0"/>
      </c:catAx>
      <c:valAx>
        <c:axId val="220523016"/>
        <c:scaling>
          <c:orientation val="minMax"/>
          <c:max val="7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2811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Частота живорождения в разных возрастных группах пациенток в зависимости от применения ПГС*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1540806041631247E-2"/>
          <c:y val="0.19869144852792237"/>
          <c:w val="0.82623383339067047"/>
          <c:h val="0.577522401925222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Лист1!$C$50</c:f>
              <c:strCache>
                <c:ptCount val="1"/>
                <c:pt idx="0">
                  <c:v>без ПГС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  <a:bevelB/>
            </a:sp3d>
          </c:spPr>
          <c:invertIfNegative val="0"/>
          <c:cat>
            <c:strRef>
              <c:f>Лист1!$B$51:$B$52</c:f>
              <c:strCache>
                <c:ptCount val="2"/>
                <c:pt idx="0">
                  <c:v>&lt; 35 лет</c:v>
                </c:pt>
                <c:pt idx="1">
                  <c:v>&gt; 35 лет</c:v>
                </c:pt>
              </c:strCache>
            </c:strRef>
          </c:cat>
          <c:val>
            <c:numRef>
              <c:f>Лист1!$C$51:$C$52</c:f>
              <c:numCache>
                <c:formatCode>0%</c:formatCode>
                <c:ptCount val="2"/>
                <c:pt idx="0">
                  <c:v>0.36000000000000004</c:v>
                </c:pt>
                <c:pt idx="1">
                  <c:v>0.21000000000000002</c:v>
                </c:pt>
              </c:numCache>
            </c:numRef>
          </c:val>
        </c:ser>
        <c:ser>
          <c:idx val="1"/>
          <c:order val="1"/>
          <c:tx>
            <c:strRef>
              <c:f>Лист1!$D$50</c:f>
              <c:strCache>
                <c:ptCount val="1"/>
                <c:pt idx="0">
                  <c:v>с ПГС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  <a:softEdge rad="723900"/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strRef>
              <c:f>Лист1!$B$51:$B$52</c:f>
              <c:strCache>
                <c:ptCount val="2"/>
                <c:pt idx="0">
                  <c:v>&lt; 35 лет</c:v>
                </c:pt>
                <c:pt idx="1">
                  <c:v>&gt; 35 лет</c:v>
                </c:pt>
              </c:strCache>
            </c:strRef>
          </c:cat>
          <c:val>
            <c:numRef>
              <c:f>Лист1!$D$51:$D$52</c:f>
              <c:numCache>
                <c:formatCode>0%</c:formatCode>
                <c:ptCount val="2"/>
                <c:pt idx="0">
                  <c:v>0.33000000000000007</c:v>
                </c:pt>
                <c:pt idx="1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5"/>
        <c:overlap val="-77"/>
        <c:axId val="220528504"/>
        <c:axId val="220527720"/>
      </c:barChart>
      <c:catAx>
        <c:axId val="220528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27720"/>
        <c:crosses val="autoZero"/>
        <c:auto val="1"/>
        <c:lblAlgn val="ctr"/>
        <c:lblOffset val="100"/>
        <c:noMultiLvlLbl val="0"/>
      </c:catAx>
      <c:valAx>
        <c:axId val="220527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2850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89950" tIns="44975" rIns="89950" bIns="4497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89950" tIns="44975" rIns="89950" bIns="44975" rtlCol="0"/>
          <a:lstStyle>
            <a:lvl1pPr algn="r">
              <a:defRPr sz="1200"/>
            </a:lvl1pPr>
          </a:lstStyle>
          <a:p>
            <a:fld id="{55265BD7-9C58-4F6B-BE08-7F2A2486B380}" type="datetimeFigureOut">
              <a:rPr lang="ru-RU" smtClean="0"/>
              <a:t>10.09.2019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89950" tIns="44975" rIns="89950" bIns="4497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89950" tIns="44975" rIns="89950" bIns="44975" rtlCol="0" anchor="b"/>
          <a:lstStyle>
            <a:lvl1pPr algn="r">
              <a:defRPr sz="1200"/>
            </a:lvl1pPr>
          </a:lstStyle>
          <a:p>
            <a:fld id="{3B14DDC4-1816-45EA-AED6-CBAB907A1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931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89950" tIns="44975" rIns="89950" bIns="449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wrap="square" lIns="89950" tIns="44975" rIns="89950" bIns="4497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082381E-6E74-4D64-8C04-97D047945980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50" tIns="44975" rIns="89950" bIns="4497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wrap="square" lIns="89950" tIns="44975" rIns="89950" bIns="4497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89950" tIns="44975" rIns="89950" bIns="449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wrap="square" lIns="89950" tIns="44975" rIns="89950" bIns="449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292955-E25B-42F4-945C-E0EA2470A1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213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mc/articles/PMC3655220/#CR1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ncbi.nlm.nih.gov/pmc/articles/PMC3655220/#CR1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D43ACDA-1531-45F6-9F8A-84771916098B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61629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292955-E25B-42F4-945C-E0EA2470A10B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3223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>
              <a:cs typeface="Arial" charset="0"/>
            </a:endParaRPr>
          </a:p>
        </p:txBody>
      </p:sp>
      <p:sp>
        <p:nvSpPr>
          <p:cNvPr id="1157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0A72CB-0A06-4FC5-939E-19B80A511177}" type="slidenum">
              <a:rPr lang="ru-RU" altLang="ru-RU" smtClean="0">
                <a:solidFill>
                  <a:srgbClr val="000000"/>
                </a:solidFill>
                <a:cs typeface="Arial" charset="0"/>
              </a:rPr>
              <a:pPr/>
              <a:t>22</a:t>
            </a:fld>
            <a:endParaRPr lang="ru-RU" alt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74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>
              <a:cs typeface="Arial" charset="0"/>
            </a:endParaRPr>
          </a:p>
        </p:txBody>
      </p:sp>
      <p:sp>
        <p:nvSpPr>
          <p:cNvPr id="1157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0A72CB-0A06-4FC5-939E-19B80A511177}" type="slidenum">
              <a:rPr lang="ru-RU" altLang="ru-RU" smtClean="0">
                <a:solidFill>
                  <a:srgbClr val="000000"/>
                </a:solidFill>
                <a:cs typeface="Arial" charset="0"/>
              </a:rPr>
              <a:pPr/>
              <a:t>25</a:t>
            </a:fld>
            <a:endParaRPr lang="ru-RU" alt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24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>
              <a:cs typeface="Arial" charset="0"/>
            </a:endParaRPr>
          </a:p>
        </p:txBody>
      </p:sp>
      <p:sp>
        <p:nvSpPr>
          <p:cNvPr id="1157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0A72CB-0A06-4FC5-939E-19B80A511177}" type="slidenum">
              <a:rPr lang="ru-RU" altLang="ru-RU" smtClean="0">
                <a:solidFill>
                  <a:srgbClr val="000000"/>
                </a:solidFill>
                <a:cs typeface="Arial" charset="0"/>
              </a:rPr>
              <a:pPr/>
              <a:t>31</a:t>
            </a:fld>
            <a:endParaRPr lang="ru-RU" alt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4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9F2800-A82D-49EE-A49C-B91C51CBFCB0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9155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Существование cfDNA в крови был впервые обнаружен в 1947 г. [ </a:t>
            </a:r>
            <a:r>
              <a:rPr lang="ru-RU" altLang="ru-RU" smtClean="0">
                <a:hlinkClick r:id="rId3"/>
              </a:rPr>
              <a:t>10</a:t>
            </a:r>
            <a:r>
              <a:rPr lang="ru-RU" altLang="ru-RU" smtClean="0"/>
              <a:t> ]. Последующее открытие в 1997 году cfDNA фрагментов плода Y-хромосом в плазме беременных с плодов мужского пола открыл дверь для развития NIPT использованием материнской крови [ </a:t>
            </a:r>
            <a:r>
              <a:rPr lang="ru-RU" altLang="ru-RU" smtClean="0">
                <a:hlinkClick r:id="rId4"/>
              </a:rPr>
              <a:t>19</a:t>
            </a:r>
            <a:r>
              <a:rPr lang="ru-RU" altLang="ru-RU" smtClean="0"/>
              <a:t> ].</a:t>
            </a:r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A547CD-C805-4D76-8ACD-49270F3B8E2C}" type="slidenum">
              <a:rPr kumimoji="0" lang="ru-RU" altLang="ru-RU" smtClean="0"/>
              <a:pPr>
                <a:spcBef>
                  <a:spcPct val="0"/>
                </a:spcBef>
              </a:pPr>
              <a:t>7</a:t>
            </a:fld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8851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292955-E25B-42F4-945C-E0EA2470A10B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909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292955-E25B-42F4-945C-E0EA2470A10B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6613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Известно, что свободная ДНК в плазме находится в сильно деградированном состоянии, причем плодовая ДНК несколько короче материнской.</a:t>
            </a:r>
            <a:endParaRPr lang="en-US" altLang="ru-RU" smtClean="0"/>
          </a:p>
          <a:p>
            <a:endParaRPr lang="ru-RU" altLang="ru-RU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74AF443-612D-45E3-9EAC-41C0345BB057}" type="slidenum">
              <a:rPr lang="en-US" altLang="ru-RU" smtClean="0"/>
              <a:pPr/>
              <a:t>11</a:t>
            </a:fld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557125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Возможно несколько вариантов распределения нормальных и </a:t>
            </a:r>
            <a:r>
              <a:rPr lang="ru-RU" baseline="0" dirty="0" err="1"/>
              <a:t>трисомных</a:t>
            </a:r>
            <a:r>
              <a:rPr lang="ru-RU" baseline="0" dirty="0"/>
              <a:t> клеток между плодом и плацентой </a:t>
            </a:r>
          </a:p>
          <a:p>
            <a:r>
              <a:rPr lang="ru-RU" dirty="0"/>
              <a:t>Первый равномерное распределение </a:t>
            </a:r>
            <a:r>
              <a:rPr lang="ru-RU" dirty="0" err="1"/>
              <a:t>трисомных</a:t>
            </a:r>
            <a:r>
              <a:rPr lang="ru-RU" dirty="0"/>
              <a:t> и нормальных</a:t>
            </a:r>
            <a:r>
              <a:rPr lang="ru-RU" baseline="0" dirty="0"/>
              <a:t> клеток, это может вызывать </a:t>
            </a:r>
            <a:r>
              <a:rPr lang="ru-RU" baseline="0" dirty="0" err="1"/>
              <a:t>ложноотрицальные</a:t>
            </a:r>
            <a:r>
              <a:rPr lang="ru-RU" baseline="0" dirty="0"/>
              <a:t> результаты из-за низкой эффективной доли </a:t>
            </a:r>
            <a:r>
              <a:rPr lang="ru-RU" baseline="0" dirty="0" err="1"/>
              <a:t>трисомной</a:t>
            </a:r>
            <a:r>
              <a:rPr lang="ru-RU" baseline="0" dirty="0"/>
              <a:t> плодовой ДНК, при ее нормальной доле в целом.</a:t>
            </a:r>
          </a:p>
          <a:p>
            <a:r>
              <a:rPr lang="ru-RU" baseline="0" dirty="0"/>
              <a:t>Еще один из вариантов приводящих к ложноотрицательным результатам это нормальная плацента и мозаичный плод, В этом случае у нас нет шансов увидеть анеуплоидию у плода. </a:t>
            </a:r>
          </a:p>
          <a:p>
            <a:r>
              <a:rPr lang="ru-RU" dirty="0" err="1"/>
              <a:t>Мозаицизм</a:t>
            </a:r>
            <a:r>
              <a:rPr lang="ru-RU" dirty="0"/>
              <a:t> так же может вызывать ложноположительные</a:t>
            </a:r>
            <a:r>
              <a:rPr lang="ru-RU" baseline="0" dirty="0"/>
              <a:t> результаты в случае Мозаичной плаценты и нормального плода.</a:t>
            </a:r>
          </a:p>
          <a:p>
            <a:r>
              <a:rPr lang="ru-RU" baseline="0" dirty="0"/>
              <a:t>Кроме того </a:t>
            </a:r>
            <a:r>
              <a:rPr lang="ru-RU" baseline="0" dirty="0" err="1"/>
              <a:t>ложноположииельные</a:t>
            </a:r>
            <a:r>
              <a:rPr lang="ru-RU" baseline="0" dirty="0"/>
              <a:t> результаты может вызывать </a:t>
            </a:r>
            <a:r>
              <a:rPr lang="ru-RU" baseline="0" dirty="0" err="1"/>
              <a:t>наличиечастичных</a:t>
            </a:r>
            <a:r>
              <a:rPr lang="ru-RU" baseline="0" dirty="0"/>
              <a:t> или </a:t>
            </a:r>
            <a:r>
              <a:rPr lang="ru-RU" baseline="0" dirty="0" err="1"/>
              <a:t>плоных</a:t>
            </a:r>
            <a:r>
              <a:rPr lang="ru-RU" baseline="0" dirty="0"/>
              <a:t> анеуплоидий у матери. И если с полными легко справится, то мозаичные формы материнской анеуплоидии бывает сложно отличить от плодовой.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33AC-8562-AE4E-BE0E-F3E40BE8E2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86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Мы были уверены в качестве своих результатов, потому решили провести анализ клеток с помощью </a:t>
            </a:r>
            <a:r>
              <a:rPr lang="en-US" altLang="ru-RU" smtClean="0"/>
              <a:t>FISH. </a:t>
            </a:r>
            <a:r>
              <a:rPr lang="ru-RU" altLang="ru-RU" smtClean="0"/>
              <a:t>И обнаружили даже не 2, а 3 разных клона клеток. Помимо нормальных и трисомных клеток мы увидели небольшое количество моносомных клеток. См. картинку Повторное исследования в возрасте 2-х месяцов показало, что доля трисомных клеток возрасла, а доля моносомных и нормальных клеток стала меньше.</a:t>
            </a:r>
            <a:endParaRPr lang="en-US" altLang="ru-RU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2C9451C-4FB2-43A6-9EA5-3436663FC29E}" type="slidenum">
              <a:rPr lang="en-US" altLang="ru-RU" smtClean="0"/>
              <a:pPr/>
              <a:t>14</a:t>
            </a:fld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618031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AAFC2-4F24-4263-A79E-310BEBC24BF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69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160D8-7426-4879-AE72-EA52865BB8B5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0555-28C3-40A9-962D-B6B9A75623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550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F9178-4E4B-4B00-9396-7D315E456A17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F4DE1-DDBD-4289-A08F-C80C1DFA78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4330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C42CF-81AD-4486-B74B-D1D3D013EF73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9BABD-37DC-4364-B61E-B6E7B9CFF0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0616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FA91B2F5-7F76-44DB-8BE0-AE1CC2FB0A83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057D-04AF-49DA-B192-F1DAFDDCD57A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06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4BA94C3-4716-418B-949D-912A9D80BADA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4565F-9763-40A8-9F50-57F0D4FF8BDF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65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B58EA4FF-AD96-4E76-91CC-F28C0AC7B767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41291-97EA-4897-94FE-38E186A2F400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51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525" y="1524000"/>
            <a:ext cx="4075113" cy="4494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45038" y="1524000"/>
            <a:ext cx="4076700" cy="4494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1FC04B05-EBB4-4782-94DB-CD2B4E0E25F5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3EA9F-408D-414B-9B07-906EEEF25906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669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8303994D-0BC5-4F32-9283-94261F087DD2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D20F1-901F-4C01-8446-2F495B044917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490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BA3C89ED-BA58-4F22-BE6A-CDD7694067E7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C3AAB-3F71-48C0-B829-F8552BCB81D0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80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8C37BFB1-C917-4AD2-B924-2F90B08E1E4B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10D03-4908-44AE-BBD6-A9419A3F041F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030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E0F1F241-FDAB-46F8-810C-8F2B71CA13C1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4523C-DDBC-4A7C-927A-D7F65E45E2C2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73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B4854-B3EE-4372-8F14-5BA758DBF2B9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F5462-0B00-44AC-8FCE-20F5820CD5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3435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CCFDA6AB-1031-4D74-AC0E-4E2CF9559247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D7E4-D811-4694-9015-B2655E47E438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446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22D4651D-46EB-43BA-A186-72DA1FEB3686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FDCD7-62A5-48C1-92A9-66FF80C2C89C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97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6875" y="304800"/>
            <a:ext cx="2074863" cy="57134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525" y="304800"/>
            <a:ext cx="6076950" cy="57134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EEB84B9F-23D8-4963-8370-CBD621E693CB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53A03-9F0F-4CE6-ABD8-9AD961A231BA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61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88" y="304800"/>
            <a:ext cx="6181725" cy="10652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525" y="1524000"/>
            <a:ext cx="4075113" cy="44942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45038" y="1524000"/>
            <a:ext cx="4076700" cy="44942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7A70095E-0C8D-4808-A71C-8801B36E49F1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9241-FEC3-40A7-9597-9606CC12E292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20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88" y="304800"/>
            <a:ext cx="6181725" cy="10652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17525" y="1524000"/>
            <a:ext cx="8304213" cy="449421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0"/>
          </p:nvPr>
        </p:nvSpPr>
        <p:spPr>
          <a:xfrm>
            <a:off x="517525" y="6324600"/>
            <a:ext cx="6338888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>
          <a:xfrm>
            <a:off x="152400" y="6324600"/>
            <a:ext cx="455613" cy="455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0BC6A6F6-ABD5-4EEE-8093-15289EC81DBD}" type="slidenum">
              <a:rPr lang="ru-RU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9D0C7-B02E-4322-A13A-5134BFE64F96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576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82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97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4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61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9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29475-A505-4379-BB8D-A7FDF7E076AC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BD7D6-8113-407A-9B6D-9126B38959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3534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57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52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98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69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93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3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95FB-FA85-4A10-B3DA-62D057217073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E111-CC6D-4FB1-B750-C91383598B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4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AB42F-7B8C-4314-9A71-EE14641FFD62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CEC5-F7EC-4AEB-B508-25A043828D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39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977A9-5ED8-4B64-AF0E-63F058AEDA7C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10085-D364-484A-B787-B5C9A4FE79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563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5EEE2-8AD2-43E6-AA1C-8470564381AD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CAFA7-B629-4213-8199-9CA4364F3A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7617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BA932-C039-4EA3-9407-7D6EE525B599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74B47-032D-4194-A313-638415EC8E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014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7F293-8810-4901-8C03-6AE54E688CE1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44025-721A-4145-9F66-E10268C785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0376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B30C2E9-E645-42DC-BCAD-36988A8C2260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932DD1-F680-4B2E-9444-6E88DCCC64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525" y="1524000"/>
            <a:ext cx="8304213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81000" y="304800"/>
            <a:ext cx="6834188" cy="1066800"/>
          </a:xfrm>
          <a:prstGeom prst="rect">
            <a:avLst/>
          </a:prstGeom>
          <a:solidFill>
            <a:srgbClr val="445A8B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Lucida Sans Unicode"/>
            </a:endParaRP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22288" y="304800"/>
            <a:ext cx="6621462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934200" y="6324600"/>
            <a:ext cx="19796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/>
          </a:p>
        </p:txBody>
      </p:sp>
      <p:pic>
        <p:nvPicPr>
          <p:cNvPr id="3078" name="Picture 1"/>
          <p:cNvPicPr>
            <a:picLocks noChangeAspect="1" noChangeArrowheads="1"/>
          </p:cNvPicPr>
          <p:nvPr/>
        </p:nvPicPr>
        <p:blipFill>
          <a:blip r:embed="rId16">
            <a:lum bright="-2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85750"/>
            <a:ext cx="172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48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000" b="1">
          <a:solidFill>
            <a:srgbClr val="FFFFFF"/>
          </a:solidFill>
          <a:latin typeface="+mj-lt"/>
          <a:ea typeface="Lucida Sans Unicode" pitchFamily="34" charset="0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000" b="1">
          <a:solidFill>
            <a:srgbClr val="FFFFFF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000" b="1">
          <a:solidFill>
            <a:srgbClr val="FFFFFF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000" b="1">
          <a:solidFill>
            <a:srgbClr val="FFFFFF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000" b="1">
          <a:solidFill>
            <a:srgbClr val="FFFFFF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57200" algn="l" defTabSz="449263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000" b="1">
          <a:solidFill>
            <a:srgbClr val="FFFFFF"/>
          </a:solidFill>
          <a:latin typeface="Arial" charset="0"/>
          <a:cs typeface="Lucida Sans Unicode" pitchFamily="34" charset="0"/>
        </a:defRPr>
      </a:lvl6pPr>
      <a:lvl7pPr marL="914400" algn="l" defTabSz="449263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000" b="1">
          <a:solidFill>
            <a:srgbClr val="FFFFFF"/>
          </a:solidFill>
          <a:latin typeface="Arial" charset="0"/>
          <a:cs typeface="Lucida Sans Unicode" pitchFamily="34" charset="0"/>
        </a:defRPr>
      </a:lvl7pPr>
      <a:lvl8pPr marL="1371600" algn="l" defTabSz="449263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000" b="1">
          <a:solidFill>
            <a:srgbClr val="FFFFFF"/>
          </a:solidFill>
          <a:latin typeface="Arial" charset="0"/>
          <a:cs typeface="Lucida Sans Unicode" pitchFamily="34" charset="0"/>
        </a:defRPr>
      </a:lvl8pPr>
      <a:lvl9pPr marL="1828800" algn="l" defTabSz="449263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000" b="1">
          <a:solidFill>
            <a:srgbClr val="FFFFFF"/>
          </a:solidFill>
          <a:latin typeface="Arial" charset="0"/>
          <a:cs typeface="Lucida Sans Unicode" pitchFamily="34" charset="0"/>
        </a:defRPr>
      </a:lvl9pPr>
    </p:titleStyle>
    <p:bodyStyle>
      <a:lvl1pPr marL="342900" indent="-342900" algn="l" defTabSz="449263" rtl="0" eaLnBrk="1" fontAlgn="base" hangingPunct="1">
        <a:spcBef>
          <a:spcPts val="1500"/>
        </a:spcBef>
        <a:spcAft>
          <a:spcPct val="0"/>
        </a:spcAft>
        <a:buClr>
          <a:srgbClr val="445A8B"/>
        </a:buClr>
        <a:buSzPct val="100000"/>
        <a:buFont typeface="Wingdings" pitchFamily="2" charset="2"/>
        <a:buChar char="•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9144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445A8B"/>
        </a:buClr>
        <a:buSzPct val="80000"/>
        <a:buFont typeface="Wingdings" pitchFamily="2" charset="2"/>
        <a:buChar char="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277938" indent="-258763" algn="l" defTabSz="449263" rtl="0" eaLnBrk="1" fontAlgn="base" hangingPunct="1">
        <a:spcBef>
          <a:spcPts val="500"/>
        </a:spcBef>
        <a:spcAft>
          <a:spcPct val="0"/>
        </a:spcAft>
        <a:buClr>
          <a:srgbClr val="445A8B"/>
        </a:buClr>
        <a:buSzPct val="75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725613" indent="-258763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1050" indent="-2349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08250" indent="-2349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65450" indent="-2349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2650" indent="-2349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79850" indent="-2349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FDBC11D-68AB-E444-8FC0-C324DC912C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C4A5AA2-AFAD-F043-AEB1-0811E8097C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30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image" Target="../media/image60.jpeg"/><Relationship Id="rId3" Type="http://schemas.openxmlformats.org/officeDocument/2006/relationships/image" Target="../media/image53.jpeg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jpeg"/><Relationship Id="rId4" Type="http://schemas.openxmlformats.org/officeDocument/2006/relationships/image" Target="../media/image54.jpg"/><Relationship Id="rId9" Type="http://schemas.openxmlformats.org/officeDocument/2006/relationships/image" Target="../media/image57.jpeg"/><Relationship Id="rId1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mailto:e_shubina@oparina4.r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3275" y="6237312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Москва, 21.05.2019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43819" y="4293096"/>
            <a:ext cx="5434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Трофимов Дмитрий Юрьевич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dirty="0" smtClean="0"/>
              <a:t>д.б.н., </a:t>
            </a:r>
            <a:r>
              <a:rPr lang="ru-RU" dirty="0" smtClean="0"/>
              <a:t>профессор </a:t>
            </a:r>
            <a:r>
              <a:rPr lang="ru-RU" dirty="0" smtClean="0"/>
              <a:t>РАН</a:t>
            </a:r>
            <a:endParaRPr lang="en-US" dirty="0" smtClean="0"/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ru-RU" dirty="0" smtClean="0"/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Институт репродуктивной генетики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ФГБУ «НМИЦ </a:t>
            </a:r>
            <a:r>
              <a:rPr lang="ru-RU" dirty="0" err="1" smtClean="0"/>
              <a:t>АГиП</a:t>
            </a:r>
            <a:r>
              <a:rPr lang="ru-RU" dirty="0" smtClean="0"/>
              <a:t> </a:t>
            </a:r>
            <a:r>
              <a:rPr lang="ru-RU" dirty="0" err="1" smtClean="0"/>
              <a:t>им.Кулакова</a:t>
            </a:r>
            <a:r>
              <a:rPr lang="ru-RU" dirty="0" smtClean="0"/>
              <a:t>» МЗ РФ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899592" y="1825961"/>
            <a:ext cx="6923112" cy="17366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kumimoji="0" lang="ru-RU" sz="2800" b="1" dirty="0" smtClean="0">
                <a:latin typeface="Arial" panose="020B0604020202020204" pitchFamily="34" charset="0"/>
              </a:rPr>
              <a:t>Репродуктивная </a:t>
            </a:r>
            <a:r>
              <a:rPr kumimoji="0" lang="ru-RU" sz="2800" b="1" dirty="0">
                <a:latin typeface="Arial" panose="020B0604020202020204" pitchFamily="34" charset="0"/>
              </a:rPr>
              <a:t>генетика: </a:t>
            </a:r>
            <a:r>
              <a:rPr kumimoji="0" lang="ru-RU" sz="2800" b="1" dirty="0" smtClean="0">
                <a:latin typeface="Arial" panose="020B0604020202020204" pitchFamily="34" charset="0"/>
              </a:rPr>
              <a:t/>
            </a:r>
            <a:br>
              <a:rPr kumimoji="0" lang="ru-RU" sz="2800" b="1" dirty="0" smtClean="0">
                <a:latin typeface="Arial" panose="020B0604020202020204" pitchFamily="34" charset="0"/>
              </a:rPr>
            </a:br>
            <a:r>
              <a:rPr kumimoji="0" lang="ru-RU" sz="2800" b="1" dirty="0" smtClean="0">
                <a:latin typeface="Arial" panose="020B0604020202020204" pitchFamily="34" charset="0"/>
              </a:rPr>
              <a:t>на </a:t>
            </a:r>
            <a:r>
              <a:rPr kumimoji="0" lang="ru-RU" sz="2800" b="1" dirty="0">
                <a:latin typeface="Arial" panose="020B0604020202020204" pitchFamily="34" charset="0"/>
              </a:rPr>
              <a:t>стыке технологии и этики</a:t>
            </a:r>
            <a:endParaRPr kumimoji="0" lang="ru-RU" sz="2800" dirty="0">
              <a:latin typeface="Arial" panose="020B0604020202020204" pitchFamily="34" charset="0"/>
              <a:ea typeface="+mj-e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7909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774C326-A683-4C08-8345-8B73513AB3E3}"/>
              </a:ext>
            </a:extLst>
          </p:cNvPr>
          <p:cNvSpPr txBox="1"/>
          <p:nvPr/>
        </p:nvSpPr>
        <p:spPr>
          <a:xfrm>
            <a:off x="539552" y="295106"/>
            <a:ext cx="7198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Неинвазивный пренатальный ДНК-скрининг (НИПС)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4E13DB-97C5-45A0-8E52-11F25F08CD17}"/>
              </a:ext>
            </a:extLst>
          </p:cNvPr>
          <p:cNvSpPr txBox="1"/>
          <p:nvPr/>
        </p:nvSpPr>
        <p:spPr>
          <a:xfrm>
            <a:off x="251520" y="1056021"/>
            <a:ext cx="56105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Проведена валидация метода </a:t>
            </a:r>
            <a:r>
              <a:rPr lang="ru-RU" dirty="0" smtClean="0"/>
              <a:t>на </a:t>
            </a:r>
            <a:r>
              <a:rPr lang="en-US" b="1" dirty="0" smtClean="0">
                <a:solidFill>
                  <a:srgbClr val="800000"/>
                </a:solidFill>
              </a:rPr>
              <a:t>344</a:t>
            </a:r>
            <a:r>
              <a:rPr lang="ru-RU" b="1" dirty="0" smtClean="0"/>
              <a:t> </a:t>
            </a:r>
            <a:r>
              <a:rPr lang="ru-RU" dirty="0" smtClean="0"/>
              <a:t>образцах обогащенной выборки</a:t>
            </a:r>
            <a:endParaRPr lang="ru-RU" dirty="0"/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Опубликованы методические рекомендации, одобренные обществом акушеров гинекологов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Выполнено </a:t>
            </a:r>
            <a:r>
              <a:rPr lang="ru-RU" b="1" dirty="0" smtClean="0">
                <a:solidFill>
                  <a:srgbClr val="800000"/>
                </a:solidFill>
              </a:rPr>
              <a:t>1335</a:t>
            </a:r>
            <a:r>
              <a:rPr lang="ru-RU" dirty="0" smtClean="0"/>
              <a:t> исследований</a:t>
            </a:r>
            <a:r>
              <a:rPr lang="ru-RU" dirty="0"/>
              <a:t>. </a:t>
            </a:r>
            <a:r>
              <a:rPr lang="ru-RU" dirty="0" err="1" smtClean="0"/>
              <a:t>Пренатально</a:t>
            </a:r>
            <a:r>
              <a:rPr lang="ru-RU" dirty="0" smtClean="0"/>
              <a:t> выявлено </a:t>
            </a:r>
            <a:r>
              <a:rPr lang="ru-RU" b="1" dirty="0" smtClean="0">
                <a:solidFill>
                  <a:srgbClr val="800000"/>
                </a:solidFill>
              </a:rPr>
              <a:t>33</a:t>
            </a:r>
            <a:r>
              <a:rPr lang="ru-RU" dirty="0" smtClean="0"/>
              <a:t> анеуплоидии (</a:t>
            </a:r>
            <a:r>
              <a:rPr lang="ru-RU" b="1" dirty="0">
                <a:solidFill>
                  <a:srgbClr val="800000"/>
                </a:solidFill>
              </a:rPr>
              <a:t>15</a:t>
            </a:r>
            <a:r>
              <a:rPr lang="ru-RU" dirty="0" smtClean="0"/>
              <a:t> с </a:t>
            </a:r>
            <a:r>
              <a:rPr lang="ru-RU" dirty="0" err="1" smtClean="0"/>
              <a:t>трисомией</a:t>
            </a:r>
            <a:r>
              <a:rPr lang="ru-RU" dirty="0" smtClean="0"/>
              <a:t> 21, </a:t>
            </a:r>
            <a:r>
              <a:rPr lang="ru-RU" b="1" dirty="0">
                <a:solidFill>
                  <a:srgbClr val="800000"/>
                </a:solidFill>
              </a:rPr>
              <a:t>5</a:t>
            </a:r>
            <a:r>
              <a:rPr lang="ru-RU" dirty="0" smtClean="0"/>
              <a:t> с </a:t>
            </a:r>
            <a:r>
              <a:rPr lang="ru-RU" dirty="0" err="1" smtClean="0"/>
              <a:t>трисомией</a:t>
            </a:r>
            <a:r>
              <a:rPr lang="ru-RU" dirty="0" smtClean="0"/>
              <a:t> 13, </a:t>
            </a:r>
            <a:r>
              <a:rPr lang="ru-RU" b="1" dirty="0">
                <a:solidFill>
                  <a:srgbClr val="800000"/>
                </a:solidFill>
              </a:rPr>
              <a:t>12</a:t>
            </a:r>
            <a:r>
              <a:rPr lang="ru-RU" dirty="0" smtClean="0"/>
              <a:t> с анеуплоидиями по половым хромосомам).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00000"/>
                </a:solidFill>
              </a:rPr>
              <a:t>9</a:t>
            </a:r>
            <a:r>
              <a:rPr lang="en-US" dirty="0" smtClean="0"/>
              <a:t> </a:t>
            </a:r>
            <a:r>
              <a:rPr lang="ru-RU" dirty="0" smtClean="0"/>
              <a:t>случаев </a:t>
            </a:r>
            <a:r>
              <a:rPr lang="ru-RU" dirty="0" err="1" smtClean="0"/>
              <a:t>трисомии</a:t>
            </a:r>
            <a:r>
              <a:rPr lang="ru-RU" dirty="0" smtClean="0"/>
              <a:t> 21 в группе низкого риска по результатам комбинированного скрининга</a:t>
            </a:r>
            <a:endParaRPr lang="ru-RU" dirty="0"/>
          </a:p>
        </p:txBody>
      </p:sp>
      <p:pic>
        <p:nvPicPr>
          <p:cNvPr id="3" name="Содержимое 3" descr="обложк2.jpg">
            <a:extLst>
              <a:ext uri="{FF2B5EF4-FFF2-40B4-BE49-F238E27FC236}">
                <a16:creationId xmlns="" xmlns:a16="http://schemas.microsoft.com/office/drawing/2014/main" id="{23B1F007-D89B-488B-8617-4E4167676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821" y="1174123"/>
            <a:ext cx="2297699" cy="327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9C86311-14CE-4B69-AA8C-D8F525E2C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799" y="4581128"/>
            <a:ext cx="4526722" cy="203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4444292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Разработано программное обеспечение для автоматического поточного анализа </a:t>
            </a:r>
            <a:r>
              <a:rPr lang="ru-RU" dirty="0"/>
              <a:t>данных высокопроизводительно </a:t>
            </a:r>
            <a:r>
              <a:rPr lang="ru-RU" dirty="0" err="1" smtClean="0"/>
              <a:t>секвенирования</a:t>
            </a:r>
            <a:r>
              <a:rPr lang="ru-RU" dirty="0" smtClean="0"/>
              <a:t> при проведении НИПС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207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2716"/>
            <a:ext cx="4824908" cy="29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987866"/>
            <a:ext cx="4292352" cy="2448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27453"/>
            <a:ext cx="2430288" cy="226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444208" y="3337509"/>
            <a:ext cx="2386013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1050" dirty="0"/>
              <a:t>* </a:t>
            </a:r>
            <a:r>
              <a:rPr lang="en-US" altLang="ru-RU" sz="1050" dirty="0"/>
              <a:t>Lo et al, </a:t>
            </a:r>
            <a:r>
              <a:rPr lang="en-US" altLang="ru-RU" sz="1050" dirty="0" err="1"/>
              <a:t>Sci</a:t>
            </a:r>
            <a:r>
              <a:rPr lang="en-US" altLang="ru-RU" sz="1050" dirty="0"/>
              <a:t> </a:t>
            </a:r>
            <a:r>
              <a:rPr lang="en-US" altLang="ru-RU" sz="1050" dirty="0" err="1"/>
              <a:t>Transl</a:t>
            </a:r>
            <a:r>
              <a:rPr lang="en-US" altLang="ru-RU" sz="1050" dirty="0"/>
              <a:t> Med </a:t>
            </a:r>
            <a:r>
              <a:rPr lang="en-US" altLang="ru-RU" sz="1050" dirty="0" smtClean="0"/>
              <a:t>2010</a:t>
            </a:r>
            <a:endParaRPr lang="en-US" altLang="ru-RU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5364088" y="3987866"/>
            <a:ext cx="3528392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/>
              <a:t>Дифференциальное определение </a:t>
            </a:r>
            <a:r>
              <a:rPr lang="ru-RU" sz="1600" dirty="0"/>
              <a:t>материнских </a:t>
            </a:r>
            <a:r>
              <a:rPr lang="ru-RU" sz="1600" dirty="0" smtClean="0"/>
              <a:t>и плодовых анеуплоидий </a:t>
            </a:r>
            <a:r>
              <a:rPr lang="ru-RU" sz="1600" dirty="0"/>
              <a:t>проводится в </a:t>
            </a:r>
            <a:r>
              <a:rPr lang="ru-RU" sz="1600" dirty="0" smtClean="0"/>
              <a:t>Центре с </a:t>
            </a:r>
            <a:r>
              <a:rPr lang="ru-RU" sz="1600" dirty="0"/>
              <a:t>января </a:t>
            </a:r>
            <a:r>
              <a:rPr lang="en-US" sz="1600" dirty="0"/>
              <a:t>2017</a:t>
            </a:r>
            <a:r>
              <a:rPr lang="ru-RU" sz="1600" dirty="0"/>
              <a:t>г.</a:t>
            </a:r>
            <a:r>
              <a:rPr lang="en-US" sz="1600" dirty="0"/>
              <a:t>  </a:t>
            </a:r>
            <a:r>
              <a:rPr lang="ru-RU" sz="1600" dirty="0" smtClean="0"/>
              <a:t>Наблюдаемая нами частота </a:t>
            </a:r>
            <a:r>
              <a:rPr lang="ru-RU" sz="1600" dirty="0" err="1" smtClean="0"/>
              <a:t>мозаицизма</a:t>
            </a:r>
            <a:r>
              <a:rPr lang="ru-RU" sz="1600" dirty="0" smtClean="0"/>
              <a:t> по          </a:t>
            </a:r>
            <a:r>
              <a:rPr lang="en-US" sz="1600" dirty="0" smtClean="0"/>
              <a:t>X</a:t>
            </a:r>
            <a:r>
              <a:rPr lang="ru-RU" sz="1600" dirty="0" smtClean="0"/>
              <a:t>-хромосоме у женщин </a:t>
            </a:r>
            <a:r>
              <a:rPr lang="ru-RU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330 </a:t>
            </a:r>
            <a:r>
              <a:rPr lang="ru-RU" sz="1600" dirty="0" smtClean="0"/>
              <a:t>значительно выше опубликованных ранее данных</a:t>
            </a:r>
            <a:endParaRPr lang="en-US" sz="1600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6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8" name="Прямая соединительная линия 17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066" name="TextBox 2"/>
          <p:cNvSpPr txBox="1">
            <a:spLocks noChangeArrowheads="1"/>
          </p:cNvSpPr>
          <p:nvPr/>
        </p:nvSpPr>
        <p:spPr bwMode="auto">
          <a:xfrm>
            <a:off x="395536" y="116632"/>
            <a:ext cx="73448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Способ отличить материнские и плодовые анеуплоидии</a:t>
            </a:r>
            <a:endParaRPr lang="en-US" altLang="ru-RU" sz="24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57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>
          <a:xfrm>
            <a:off x="397767" y="476672"/>
            <a:ext cx="6767983" cy="863600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rgbClr val="17375E"/>
                </a:solidFill>
              </a:rPr>
              <a:t>Оценка диагностических характеристик НИПС </a:t>
            </a:r>
            <a:r>
              <a:rPr lang="ru-RU" altLang="ru-RU" sz="2400" dirty="0">
                <a:solidFill>
                  <a:srgbClr val="17375E"/>
                </a:solidFill>
              </a:rPr>
              <a:t>(</a:t>
            </a:r>
            <a:r>
              <a:rPr lang="en-US" altLang="ru-RU" sz="2400" dirty="0">
                <a:solidFill>
                  <a:srgbClr val="17375E"/>
                </a:solidFill>
              </a:rPr>
              <a:t>N=1489</a:t>
            </a:r>
            <a:r>
              <a:rPr lang="ru-RU" altLang="ru-RU" sz="2400" dirty="0">
                <a:solidFill>
                  <a:srgbClr val="17375E"/>
                </a:solidFill>
              </a:rPr>
              <a:t>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886754"/>
              </p:ext>
            </p:extLst>
          </p:nvPr>
        </p:nvGraphicFramePr>
        <p:xfrm>
          <a:off x="395536" y="1772816"/>
          <a:ext cx="8353425" cy="397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2811"/>
                <a:gridCol w="710670"/>
                <a:gridCol w="640359"/>
                <a:gridCol w="565513"/>
                <a:gridCol w="615410"/>
                <a:gridCol w="963942"/>
                <a:gridCol w="1048253"/>
                <a:gridCol w="1224209"/>
                <a:gridCol w="1512258"/>
              </a:tblGrid>
              <a:tr h="1144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Вид </a:t>
                      </a:r>
                      <a:r>
                        <a:rPr lang="ru-RU" sz="1200" dirty="0" smtClean="0">
                          <a:effectLst/>
                        </a:rPr>
                        <a:t>анеуплоидии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Рез-ты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НИПС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Подтв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</a:rPr>
                        <a:t>кариот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Ложн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</a:rPr>
                        <a:t>позит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</a:rPr>
                        <a:t>Ложн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негат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 err="1">
                          <a:effectLst/>
                        </a:rPr>
                        <a:t>Чувствитель</a:t>
                      </a:r>
                      <a:r>
                        <a:rPr lang="ru-RU" sz="1200" spc="135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ность</a:t>
                      </a:r>
                      <a:r>
                        <a:rPr lang="ru-RU" sz="1200" dirty="0">
                          <a:effectLst/>
                        </a:rPr>
                        <a:t>, 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 err="1">
                          <a:effectLst/>
                        </a:rPr>
                        <a:t>Специфич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ность</a:t>
                      </a:r>
                      <a:r>
                        <a:rPr lang="ru-RU" sz="1200" dirty="0">
                          <a:effectLst/>
                        </a:rPr>
                        <a:t>, 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 err="1">
                          <a:effectLst/>
                        </a:rPr>
                        <a:t>Положительн</a:t>
                      </a:r>
                      <a:r>
                        <a:rPr lang="ru-RU" sz="1200" spc="-5" dirty="0">
                          <a:effectLst/>
                        </a:rPr>
                        <a:t>.</a:t>
                      </a:r>
                      <a:r>
                        <a:rPr lang="ru-RU" sz="1200" spc="140" dirty="0">
                          <a:effectLst/>
                        </a:rPr>
                        <a:t> </a:t>
                      </a:r>
                      <a:r>
                        <a:rPr lang="ru-RU" sz="1200" spc="-5" dirty="0">
                          <a:effectLst/>
                        </a:rPr>
                        <a:t>предиктивная</a:t>
                      </a:r>
                      <a:r>
                        <a:rPr lang="ru-RU" sz="1200" spc="100" dirty="0">
                          <a:effectLst/>
                        </a:rPr>
                        <a:t> </a:t>
                      </a:r>
                      <a:r>
                        <a:rPr lang="ru-RU" sz="1200" spc="-5" dirty="0">
                          <a:effectLst/>
                        </a:rPr>
                        <a:t>оценка</a:t>
                      </a:r>
                      <a:r>
                        <a:rPr lang="ru-RU" sz="1200" spc="-15" dirty="0">
                          <a:effectLst/>
                        </a:rPr>
                        <a:t> </a:t>
                      </a:r>
                      <a:r>
                        <a:rPr lang="ru-RU" sz="1200" spc="-5" dirty="0">
                          <a:effectLst/>
                        </a:rPr>
                        <a:t>(PPV)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 err="1">
                          <a:effectLst/>
                        </a:rPr>
                        <a:t>Отрицательн</a:t>
                      </a:r>
                      <a:r>
                        <a:rPr lang="ru-RU" sz="1200" spc="-5" dirty="0">
                          <a:effectLst/>
                        </a:rPr>
                        <a:t>.</a:t>
                      </a:r>
                      <a:r>
                        <a:rPr lang="ru-RU" sz="1200" spc="145" dirty="0">
                          <a:effectLst/>
                        </a:rPr>
                        <a:t> </a:t>
                      </a:r>
                      <a:r>
                        <a:rPr lang="ru-RU" sz="1200" spc="-5" dirty="0">
                          <a:effectLst/>
                        </a:rPr>
                        <a:t>предиктивная</a:t>
                      </a:r>
                      <a:r>
                        <a:rPr lang="ru-RU" sz="1200" spc="100" dirty="0">
                          <a:effectLst/>
                        </a:rPr>
                        <a:t> </a:t>
                      </a:r>
                      <a:r>
                        <a:rPr lang="ru-RU" sz="1200" spc="-5" dirty="0">
                          <a:effectLst/>
                        </a:rPr>
                        <a:t>оценка</a:t>
                      </a:r>
                      <a:r>
                        <a:rPr lang="ru-RU" sz="1200" spc="-40" dirty="0">
                          <a:effectLst/>
                        </a:rPr>
                        <a:t> </a:t>
                      </a:r>
                      <a:r>
                        <a:rPr lang="ru-RU" sz="1200" spc="-5" dirty="0">
                          <a:effectLst/>
                        </a:rPr>
                        <a:t>(NPV)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</a:tr>
              <a:tr h="521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Трисомия 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98,6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(92,6-100)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(99,7-100)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(95-100)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(99,6-100)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</a:tr>
              <a:tr h="5869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Tрисомия 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(86,3-100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(99,8-100)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(86,3-100)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(99,8-100)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</a:tr>
              <a:tr h="521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Tрисомия 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(59-100)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99,9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(99,6-100)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87,5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(47,4-99,7)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(99,8-100)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</a:tr>
              <a:tr h="521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(78,2-100)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99,5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(99-99,8)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(45,1-86,1)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(99,8-100)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</a:tr>
              <a:tr h="6818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 </a:t>
                      </a:r>
                      <a:r>
                        <a:rPr lang="ru-RU" sz="1200" dirty="0" smtClean="0">
                          <a:effectLst/>
                        </a:rPr>
                        <a:t>половым хромосомам (</a:t>
                      </a:r>
                      <a:r>
                        <a:rPr lang="en-US" sz="1200" dirty="0" smtClean="0">
                          <a:effectLst/>
                        </a:rPr>
                        <a:t>X,</a:t>
                      </a:r>
                      <a:r>
                        <a:rPr lang="en-US" sz="1200" baseline="0" dirty="0" smtClean="0">
                          <a:effectLst/>
                        </a:rPr>
                        <a:t> Y)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(86,3-100)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99,5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(98,9-99,8)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75,8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(57,7-88,9)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(99,8-100)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5" marR="68585" marT="0" marB="0" anchor="b"/>
                </a:tc>
              </a:tr>
            </a:tbl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576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047" y="202622"/>
            <a:ext cx="7361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Причины ложноположительных и ложноотрицательных результатов</a:t>
            </a:r>
            <a:r>
              <a:rPr kumimoji="1" lang="en-US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НИПС</a:t>
            </a:r>
            <a:endParaRPr kumimoji="1" lang="en-US" sz="24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460C59-EFEE-4864-9DC7-1BB328A89289}"/>
              </a:ext>
            </a:extLst>
          </p:cNvPr>
          <p:cNvSpPr txBox="1"/>
          <p:nvPr/>
        </p:nvSpPr>
        <p:spPr>
          <a:xfrm>
            <a:off x="323528" y="1541287"/>
            <a:ext cx="350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Ложноотрицательные результаты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7CBAF7-2D19-4084-89E3-D8D1B40D900B}"/>
              </a:ext>
            </a:extLst>
          </p:cNvPr>
          <p:cNvSpPr/>
          <p:nvPr/>
        </p:nvSpPr>
        <p:spPr>
          <a:xfrm>
            <a:off x="276112" y="2060848"/>
            <a:ext cx="3797449" cy="28803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30503AD-E676-4DD9-B4E9-412012492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64" y="2730637"/>
            <a:ext cx="1533525" cy="1819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CEDDCCD-9827-48ED-8782-C6CD36696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37" y="2730637"/>
            <a:ext cx="1693474" cy="18192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A8387DE-6A07-49C3-A8CC-0A395EEDEE97}"/>
              </a:ext>
            </a:extLst>
          </p:cNvPr>
          <p:cNvSpPr/>
          <p:nvPr/>
        </p:nvSpPr>
        <p:spPr>
          <a:xfrm>
            <a:off x="4892935" y="2060848"/>
            <a:ext cx="3797449" cy="28803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62AE628-3EE1-438A-90EB-87077E03E0CF}"/>
              </a:ext>
            </a:extLst>
          </p:cNvPr>
          <p:cNvSpPr txBox="1"/>
          <p:nvPr/>
        </p:nvSpPr>
        <p:spPr>
          <a:xfrm>
            <a:off x="4880765" y="1541287"/>
            <a:ext cx="356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Ложноположительные результаты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9A0CF5D-B4D7-4FE0-A6DC-ECE96ACB4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428" y="2730638"/>
            <a:ext cx="1547797" cy="1771574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E62B64E4-14F7-4915-B577-EF038DCA4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811" y="2492929"/>
            <a:ext cx="1160323" cy="233413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8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1907704" y="5199318"/>
            <a:ext cx="5467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Ограничение метода –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возможный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мозацизм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клеток плаценты, плода и матери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9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2"/>
          <p:cNvSpPr>
            <a:spLocks noChangeArrowheads="1"/>
          </p:cNvSpPr>
          <p:nvPr/>
        </p:nvSpPr>
        <p:spPr bwMode="auto">
          <a:xfrm>
            <a:off x="219075" y="765175"/>
            <a:ext cx="87741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kumimoji="0" lang="en-US" altLang="ru-RU" sz="18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ru-RU" altLang="ru-RU" sz="1800" dirty="0"/>
              <a:t>Пациентка А. 36 лет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ru-RU" altLang="ru-RU" sz="1800" dirty="0"/>
              <a:t>Скрининг 1-го триместра - высокий риск </a:t>
            </a:r>
            <a:r>
              <a:rPr kumimoji="0" lang="ru-RU" altLang="ru-RU" sz="1800" dirty="0" err="1"/>
              <a:t>трисомии</a:t>
            </a:r>
            <a:r>
              <a:rPr kumimoji="0" lang="ru-RU" altLang="ru-RU" sz="1800" dirty="0"/>
              <a:t> по 21 хромосоме.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ru-RU" altLang="ru-RU" sz="1800" dirty="0"/>
              <a:t>От инвазивной процедуры пациентка отказалась.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ru-RU" altLang="ru-RU" sz="1800" dirty="0"/>
              <a:t>НИПС на сроке 15 недель - низкий риск анеуплоидий по 21, доля плодовой ДНК 10%. После рождения – предположение о  наличии синдрома Дауна у ребенка.</a:t>
            </a:r>
            <a:endParaRPr kumimoji="0" lang="en-US" altLang="ru-RU" sz="1800" dirty="0"/>
          </a:p>
        </p:txBody>
      </p:sp>
      <p:sp>
        <p:nvSpPr>
          <p:cNvPr id="72707" name="Прямоугольник 8"/>
          <p:cNvSpPr>
            <a:spLocks noChangeArrowheads="1"/>
          </p:cNvSpPr>
          <p:nvPr/>
        </p:nvSpPr>
        <p:spPr bwMode="auto">
          <a:xfrm>
            <a:off x="4752975" y="2554288"/>
            <a:ext cx="26114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kumimoji="0" lang="en-US" altLang="ru-RU" sz="2400" b="1">
                <a:solidFill>
                  <a:srgbClr val="C00000"/>
                </a:solidFill>
              </a:rPr>
              <a:t>FISH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ru-RU" altLang="ru-RU" sz="1800" b="1"/>
              <a:t>Клетки крови ребенка</a:t>
            </a:r>
            <a:endParaRPr kumimoji="0" lang="en-US" altLang="ru-RU" sz="1800" b="1"/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ru-RU" altLang="ru-RU" sz="1800" b="1"/>
              <a:t>Сразу после рождения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en-US" altLang="ru-RU" sz="1800"/>
              <a:t>T21 – 77 </a:t>
            </a:r>
            <a:r>
              <a:rPr kumimoji="0" lang="ru-RU" altLang="ru-RU" sz="1800"/>
              <a:t>клеток</a:t>
            </a:r>
            <a:r>
              <a:rPr kumimoji="0" lang="en-US" altLang="ru-RU" sz="1800"/>
              <a:t> (76%)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en-US" altLang="ru-RU" sz="1800"/>
              <a:t>M21 – 6 </a:t>
            </a:r>
            <a:r>
              <a:rPr kumimoji="0" lang="ru-RU" altLang="ru-RU" sz="1800"/>
              <a:t>клеток</a:t>
            </a:r>
            <a:r>
              <a:rPr kumimoji="0" lang="en-US" altLang="ru-RU" sz="1800"/>
              <a:t> (6%)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en-US" altLang="ru-RU" sz="1800"/>
              <a:t>D21 – 18 </a:t>
            </a:r>
            <a:r>
              <a:rPr kumimoji="0" lang="ru-RU" altLang="ru-RU" sz="1800"/>
              <a:t>клеток</a:t>
            </a:r>
            <a:r>
              <a:rPr kumimoji="0" lang="en-US" altLang="ru-RU" sz="1800"/>
              <a:t> (18%)</a:t>
            </a:r>
          </a:p>
        </p:txBody>
      </p:sp>
      <p:sp>
        <p:nvSpPr>
          <p:cNvPr id="72708" name="Прямоугольник 5"/>
          <p:cNvSpPr>
            <a:spLocks noChangeArrowheads="1"/>
          </p:cNvSpPr>
          <p:nvPr/>
        </p:nvSpPr>
        <p:spPr bwMode="auto">
          <a:xfrm>
            <a:off x="4683125" y="4868863"/>
            <a:ext cx="2790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kumimoji="0" lang="ru-RU" altLang="ru-RU" sz="1800" b="1"/>
              <a:t>В возрасте 2-х месяцев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en-US" altLang="ru-RU" sz="1800"/>
              <a:t>T21 – </a:t>
            </a:r>
            <a:r>
              <a:rPr kumimoji="0" lang="ru-RU" altLang="ru-RU" sz="1800"/>
              <a:t>256</a:t>
            </a:r>
            <a:r>
              <a:rPr kumimoji="0" lang="en-US" altLang="ru-RU" sz="1800"/>
              <a:t> </a:t>
            </a:r>
            <a:r>
              <a:rPr kumimoji="0" lang="ru-RU" altLang="ru-RU" sz="1800"/>
              <a:t>клеток</a:t>
            </a:r>
            <a:r>
              <a:rPr kumimoji="0" lang="en-US" altLang="ru-RU" sz="1800"/>
              <a:t> (</a:t>
            </a:r>
            <a:r>
              <a:rPr kumimoji="0" lang="ru-RU" altLang="ru-RU" sz="1800"/>
              <a:t>85</a:t>
            </a:r>
            <a:r>
              <a:rPr kumimoji="0" lang="en-US" altLang="ru-RU" sz="1800"/>
              <a:t>%)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en-US" altLang="ru-RU" sz="1800"/>
              <a:t>M21 – </a:t>
            </a:r>
            <a:r>
              <a:rPr kumimoji="0" lang="ru-RU" altLang="ru-RU" sz="1800"/>
              <a:t>5</a:t>
            </a:r>
            <a:r>
              <a:rPr kumimoji="0" lang="en-US" altLang="ru-RU" sz="1800"/>
              <a:t> </a:t>
            </a:r>
            <a:r>
              <a:rPr kumimoji="0" lang="ru-RU" altLang="ru-RU" sz="1800"/>
              <a:t>клеток</a:t>
            </a:r>
            <a:r>
              <a:rPr kumimoji="0" lang="en-US" altLang="ru-RU" sz="1800"/>
              <a:t> (</a:t>
            </a:r>
            <a:r>
              <a:rPr kumimoji="0" lang="ru-RU" altLang="ru-RU" sz="1800"/>
              <a:t>2</a:t>
            </a:r>
            <a:r>
              <a:rPr kumimoji="0" lang="en-US" altLang="ru-RU" sz="1800"/>
              <a:t>%)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kumimoji="0" lang="en-US" altLang="ru-RU" sz="1800"/>
              <a:t>D21 – </a:t>
            </a:r>
            <a:r>
              <a:rPr kumimoji="0" lang="ru-RU" altLang="ru-RU" sz="1800"/>
              <a:t>56</a:t>
            </a:r>
            <a:r>
              <a:rPr kumimoji="0" lang="en-US" altLang="ru-RU" sz="1800"/>
              <a:t> </a:t>
            </a:r>
            <a:r>
              <a:rPr kumimoji="0" lang="ru-RU" altLang="ru-RU" sz="1800"/>
              <a:t>клеток</a:t>
            </a:r>
            <a:r>
              <a:rPr kumimoji="0" lang="en-US" altLang="ru-RU" sz="1800"/>
              <a:t> (1</a:t>
            </a:r>
            <a:r>
              <a:rPr kumimoji="0" lang="ru-RU" altLang="ru-RU" sz="1800"/>
              <a:t>3</a:t>
            </a:r>
            <a:r>
              <a:rPr kumimoji="0" lang="en-US" altLang="ru-RU" sz="1800"/>
              <a:t>%)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0162" y="116632"/>
            <a:ext cx="697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Пример ложноотрицательного результата </a:t>
            </a:r>
            <a:r>
              <a:rPr kumimoji="1" lang="ru-RU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НИПС по </a:t>
            </a:r>
            <a:r>
              <a:rPr kumimoji="1" lang="ru-RU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трисомии</a:t>
            </a:r>
            <a:r>
              <a:rPr kumimoji="1"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21 </a:t>
            </a:r>
          </a:p>
        </p:txBody>
      </p:sp>
      <p:grpSp>
        <p:nvGrpSpPr>
          <p:cNvPr id="24" name="Группа 23">
            <a:extLst>
              <a:ext uri="{FF2B5EF4-FFF2-40B4-BE49-F238E27FC236}"/>
            </a:extLst>
          </p:cNvPr>
          <p:cNvGrpSpPr/>
          <p:nvPr/>
        </p:nvGrpSpPr>
        <p:grpSpPr>
          <a:xfrm>
            <a:off x="366764" y="2708921"/>
            <a:ext cx="3773188" cy="3546010"/>
            <a:chOff x="316863" y="3500378"/>
            <a:chExt cx="2389525" cy="2490136"/>
          </a:xfr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5" name="Группа 24"/>
            <p:cNvGrpSpPr/>
            <p:nvPr/>
          </p:nvGrpSpPr>
          <p:grpSpPr>
            <a:xfrm>
              <a:off x="466951" y="3541591"/>
              <a:ext cx="2126241" cy="2248931"/>
              <a:chOff x="6098950" y="3131401"/>
              <a:chExt cx="2408830" cy="2453893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8950" y="3131401"/>
                <a:ext cx="2408830" cy="24538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739628" y="3203789"/>
                <a:ext cx="530915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bg1"/>
                    </a:solidFill>
                  </a:rPr>
                  <a:t>T21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741994" y="3699061"/>
                <a:ext cx="56137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bg1"/>
                    </a:solidFill>
                  </a:rPr>
                  <a:t>D21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235879" y="4603520"/>
                <a:ext cx="615874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bg1"/>
                    </a:solidFill>
                  </a:rPr>
                  <a:t>M21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6" name="Рисунок 25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6863" y="3500378"/>
              <a:ext cx="2389525" cy="24901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7" name="TextBox 26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203690" y="5605856"/>
              <a:ext cx="61587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</a:rPr>
                <a:t>M21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Прямая со стрелкой 27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1176929" y="4262931"/>
              <a:ext cx="42070" cy="216358"/>
            </a:xfrm>
            <a:prstGeom prst="straightConnector1">
              <a:avLst/>
            </a:prstGeom>
            <a:ln w="12700">
              <a:solidFill>
                <a:schemeClr val="bg1">
                  <a:lumMod val="9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1181606" y="4266851"/>
              <a:ext cx="93126" cy="182355"/>
            </a:xfrm>
            <a:prstGeom prst="straightConnector1">
              <a:avLst/>
            </a:prstGeom>
            <a:ln w="12700">
              <a:solidFill>
                <a:schemeClr val="bg1">
                  <a:lumMod val="9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968702" y="3988767"/>
              <a:ext cx="56137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</a:rPr>
                <a:t>D21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071766" y="4527430"/>
              <a:ext cx="53091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</a:rPr>
                <a:t>T21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6" name="Прямая со стрелкой 3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3027363" y="4135438"/>
            <a:ext cx="33337" cy="293687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3027363" y="4187825"/>
            <a:ext cx="101600" cy="241300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3036888" y="4154488"/>
            <a:ext cx="192087" cy="273050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 flipV="1">
            <a:off x="1316038" y="5935663"/>
            <a:ext cx="271462" cy="3175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5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41" name="Прямая соединительная линия 40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89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Преимплантационный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генетический скрининг анеуплоидий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(ПГС)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98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genetadi.com/img/acg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151" y="1561365"/>
            <a:ext cx="4647460" cy="1378632"/>
          </a:xfrm>
          <a:prstGeom prst="rect">
            <a:avLst/>
          </a:prstGeom>
          <a:noFill/>
        </p:spPr>
      </p:pic>
      <p:pic>
        <p:nvPicPr>
          <p:cNvPr id="10244" name="Picture 4" descr="http://genetics.thetech.org/sites/default/files/cghimage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561365"/>
            <a:ext cx="2041460" cy="1385641"/>
          </a:xfrm>
          <a:prstGeom prst="rect">
            <a:avLst/>
          </a:prstGeom>
          <a:noFill/>
        </p:spPr>
      </p:pic>
      <p:pic>
        <p:nvPicPr>
          <p:cNvPr id="13314" name="Picture 2" descr="Agilent Technologi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1300" y="3000373"/>
            <a:ext cx="1780820" cy="242390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13714" y="2889369"/>
            <a:ext cx="3180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Внешний вид </a:t>
            </a:r>
            <a:r>
              <a:rPr lang="ru-RU" sz="1200" dirty="0" err="1"/>
              <a:t>биочипа</a:t>
            </a:r>
            <a:endParaRPr lang="ru-RU" sz="1200" dirty="0"/>
          </a:p>
          <a:p>
            <a:r>
              <a:rPr lang="en-US" sz="1200" b="1" dirty="0" err="1" smtClean="0">
                <a:latin typeface="Arial Narrow" pitchFamily="34" charset="0"/>
              </a:rPr>
              <a:t>GenetiSure</a:t>
            </a:r>
            <a:r>
              <a:rPr lang="en-US" sz="1200" b="1" dirty="0" smtClean="0">
                <a:latin typeface="Arial Narrow" pitchFamily="34" charset="0"/>
              </a:rPr>
              <a:t> </a:t>
            </a:r>
            <a:r>
              <a:rPr lang="en-US" sz="1200" b="1" dirty="0">
                <a:latin typeface="Arial Narrow" pitchFamily="34" charset="0"/>
              </a:rPr>
              <a:t>Pre-Screen Microarray Kit , 8 x 60K</a:t>
            </a:r>
            <a:endParaRPr lang="ru-RU" sz="1200" dirty="0">
              <a:latin typeface="Arial Narrow" pitchFamily="34" charset="0"/>
            </a:endParaRPr>
          </a:p>
        </p:txBody>
      </p:sp>
      <p:pic>
        <p:nvPicPr>
          <p:cNvPr id="7" name="Рисунок 6" descr="-16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6330" y="3601859"/>
            <a:ext cx="4929190" cy="2559058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95000"/>
                <a:lumOff val="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94192" y="1537047"/>
            <a:ext cx="2308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Сканер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88848" y="2939997"/>
            <a:ext cx="226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Результаты сканирования при увеличении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14832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Преимплантационный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генетический скрининг анеуплоидий методом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aCGH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8109" y="6237312"/>
            <a:ext cx="4438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Итоговый анализа данных</a:t>
            </a:r>
            <a:endParaRPr lang="ru-RU" sz="12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8650577"/>
      </p:ext>
    </p:extLst>
  </p:cSld>
  <p:clrMapOvr>
    <a:masterClrMapping/>
  </p:clrMapOvr>
  <p:transition advTm="5667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9447" y="-99392"/>
            <a:ext cx="6978858" cy="1296144"/>
          </a:xfrm>
          <a:prstGeom prst="rect">
            <a:avLst/>
          </a:prstGeom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 eaLnBrk="1" hangingPunct="1">
              <a:spcAft>
                <a:spcPts val="600"/>
              </a:spcAft>
            </a:pP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Частота анеуплоидий различных хромосом, выявленных в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ходе проведения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ПГС</a:t>
            </a:r>
          </a:p>
          <a:p>
            <a:pPr algn="ctr" eaLnBrk="1" hangingPunct="1"/>
            <a:r>
              <a:rPr lang="en-US" sz="2000" i="1" dirty="0">
                <a:latin typeface="+mj-lt"/>
                <a:ea typeface="+mj-ea"/>
                <a:cs typeface="+mj-cs"/>
              </a:rPr>
              <a:t>85</a:t>
            </a:r>
            <a:r>
              <a:rPr lang="ru-RU" sz="2000" i="1" dirty="0">
                <a:latin typeface="+mj-lt"/>
                <a:ea typeface="+mj-ea"/>
                <a:cs typeface="+mj-cs"/>
              </a:rPr>
              <a:t>0</a:t>
            </a:r>
            <a:r>
              <a:rPr lang="en-US" sz="2000" i="1" dirty="0">
                <a:latin typeface="+mj-lt"/>
                <a:ea typeface="+mj-ea"/>
                <a:cs typeface="+mj-cs"/>
              </a:rPr>
              <a:t> </a:t>
            </a:r>
            <a:r>
              <a:rPr lang="ru-RU" sz="2000" i="1" dirty="0">
                <a:latin typeface="+mj-lt"/>
                <a:ea typeface="+mj-ea"/>
                <a:cs typeface="+mj-cs"/>
              </a:rPr>
              <a:t>эмбрионов, данные </a:t>
            </a:r>
            <a:r>
              <a:rPr lang="ru-RU" sz="2000" i="1" dirty="0" err="1" smtClean="0">
                <a:latin typeface="+mj-lt"/>
                <a:ea typeface="+mj-ea"/>
                <a:cs typeface="+mj-cs"/>
              </a:rPr>
              <a:t>НЦАГиП</a:t>
            </a:r>
            <a:r>
              <a:rPr lang="ru-RU" sz="2000" i="1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000" i="1" dirty="0" err="1" smtClean="0">
                <a:latin typeface="+mj-lt"/>
                <a:ea typeface="+mj-ea"/>
                <a:cs typeface="+mj-cs"/>
              </a:rPr>
              <a:t>им.Кулакова</a:t>
            </a:r>
            <a:endParaRPr lang="ru-RU" sz="2000" i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7166" y="6021288"/>
            <a:ext cx="145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Хромосомы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73328" y="3846513"/>
            <a:ext cx="1958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Частота анеуплоидий, %</a:t>
            </a:r>
            <a:endParaRPr lang="ru-RU" sz="1200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7377671"/>
              </p:ext>
            </p:extLst>
          </p:nvPr>
        </p:nvGraphicFramePr>
        <p:xfrm>
          <a:off x="827584" y="2204864"/>
          <a:ext cx="737816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 rot="16200000">
            <a:off x="7212581" y="5836815"/>
            <a:ext cx="830612" cy="512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00"/>
              </a:spcAft>
            </a:pPr>
            <a:r>
              <a:rPr lang="ru-RU" sz="1200" dirty="0" smtClean="0"/>
              <a:t>Половые</a:t>
            </a:r>
          </a:p>
          <a:p>
            <a:pPr algn="r">
              <a:spcAft>
                <a:spcPts val="400"/>
              </a:spcAft>
            </a:pPr>
            <a:r>
              <a:rPr lang="en-US" sz="1200" dirty="0" smtClean="0"/>
              <a:t>Chaotic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6505216"/>
            <a:ext cx="45365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Ekimov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AN,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et.al.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en-US" sz="12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PGDIS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Meeting, Canterbury, UK, 2014.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403648" y="1295630"/>
            <a:ext cx="3744416" cy="2853450"/>
            <a:chOff x="1583668" y="1561462"/>
            <a:chExt cx="3744416" cy="285345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583668" y="1561462"/>
              <a:ext cx="3744416" cy="28534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17" name="Диаграмма 16"/>
            <p:cNvGraphicFramePr/>
            <p:nvPr>
              <p:extLst>
                <p:ext uri="{D42A27DB-BD31-4B8C-83A1-F6EECF244321}">
                  <p14:modId xmlns:p14="http://schemas.microsoft.com/office/powerpoint/2010/main" val="3442026926"/>
                </p:ext>
              </p:extLst>
            </p:nvPr>
          </p:nvGraphicFramePr>
          <p:xfrm>
            <a:off x="1763688" y="2055986"/>
            <a:ext cx="3384376" cy="21220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3059832" y="4107135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Возраст, лет</a:t>
              </a:r>
              <a:endParaRPr lang="ru-RU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07704" y="1665231"/>
              <a:ext cx="3240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2">
                      <a:lumMod val="75000"/>
                    </a:schemeClr>
                  </a:solidFill>
                </a:rPr>
                <a:t>Доля эмбрионов без анеуплоидий </a:t>
              </a:r>
              <a:endParaRPr lang="ru-RU" sz="1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23" name="Прямая соединительная линия 22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800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B0429A39-AF11-4EE9-B468-4116630C030A}"/>
              </a:ext>
            </a:extLst>
          </p:cNvPr>
          <p:cNvSpPr/>
          <p:nvPr/>
        </p:nvSpPr>
        <p:spPr>
          <a:xfrm>
            <a:off x="0" y="1031847"/>
            <a:ext cx="9144000" cy="8451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56854" y="106104"/>
            <a:ext cx="8523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Выполнение ПГС методом </a:t>
            </a:r>
            <a:br>
              <a:rPr kumimoji="1"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kumimoji="1"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высокопроизводительного </a:t>
            </a:r>
            <a:r>
              <a:rPr kumimoji="1" lang="ru-RU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секвенирования</a:t>
            </a:r>
            <a:r>
              <a:rPr kumimoji="1"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(</a:t>
            </a:r>
            <a:r>
              <a:rPr kumimoji="1" lang="en-US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NGS</a:t>
            </a:r>
            <a:r>
              <a:rPr kumimoji="1"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) </a:t>
            </a:r>
            <a:endParaRPr kumimoji="1" lang="en-US" sz="24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F92B89-77D4-4670-A32C-F0E8F7EBBB87}"/>
              </a:ext>
            </a:extLst>
          </p:cNvPr>
          <p:cNvSpPr txBox="1"/>
          <p:nvPr/>
        </p:nvSpPr>
        <p:spPr>
          <a:xfrm>
            <a:off x="395536" y="1126485"/>
            <a:ext cx="1313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Биопсия </a:t>
            </a:r>
            <a:endParaRPr lang="en-US" b="1" dirty="0"/>
          </a:p>
          <a:p>
            <a:r>
              <a:rPr lang="ru-RU" b="1" dirty="0"/>
              <a:t>эмбриона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FE953F8C-4514-486C-B28E-90F4A09D4240}"/>
              </a:ext>
            </a:extLst>
          </p:cNvPr>
          <p:cNvGrpSpPr/>
          <p:nvPr/>
        </p:nvGrpSpPr>
        <p:grpSpPr>
          <a:xfrm>
            <a:off x="0" y="1887523"/>
            <a:ext cx="9143999" cy="2306972"/>
            <a:chOff x="0" y="1233182"/>
            <a:chExt cx="9143999" cy="230697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99585781-12A2-4E16-B96A-346D113798B0}"/>
                </a:ext>
              </a:extLst>
            </p:cNvPr>
            <p:cNvSpPr/>
            <p:nvPr/>
          </p:nvSpPr>
          <p:spPr>
            <a:xfrm>
              <a:off x="0" y="1233182"/>
              <a:ext cx="9143999" cy="230697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F125A6CE-CA21-479B-ACAD-61EE7C252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039" y="1481228"/>
              <a:ext cx="1973399" cy="183016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DD4D2168-B6EE-4682-BA79-157467E40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3872" y="1481228"/>
              <a:ext cx="1436952" cy="1810879"/>
            </a:xfrm>
            <a:prstGeom prst="rect">
              <a:avLst/>
            </a:prstGeom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A3122107-C7F4-4BD9-9359-2C43B4F12723}"/>
                </a:ext>
              </a:extLst>
            </p:cNvPr>
            <p:cNvGrpSpPr/>
            <p:nvPr/>
          </p:nvGrpSpPr>
          <p:grpSpPr>
            <a:xfrm>
              <a:off x="4241259" y="1481228"/>
              <a:ext cx="1893602" cy="1810878"/>
              <a:chOff x="4564621" y="1386812"/>
              <a:chExt cx="1893602" cy="1810879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C6D9182A-D3D8-4C83-980B-CEC431391D64}"/>
                  </a:ext>
                </a:extLst>
              </p:cNvPr>
              <p:cNvSpPr/>
              <p:nvPr/>
            </p:nvSpPr>
            <p:spPr>
              <a:xfrm>
                <a:off x="4564621" y="1386812"/>
                <a:ext cx="1893601" cy="18108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" name="Picture 4" descr="Картинки по запросу S5 Ion">
                <a:extLst>
                  <a:ext uri="{FF2B5EF4-FFF2-40B4-BE49-F238E27FC236}">
                    <a16:creationId xmlns:a16="http://schemas.microsoft.com/office/drawing/2014/main" xmlns="" id="{B4CADD07-EC8C-4C05-A697-D90F9622A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0174" y="1386812"/>
                <a:ext cx="1102496" cy="10176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xmlns="" id="{3C5FD409-18D2-4DE3-A2DE-54AAE937C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64622" y="2404501"/>
                <a:ext cx="1893601" cy="793190"/>
              </a:xfrm>
              <a:prstGeom prst="rect">
                <a:avLst/>
              </a:prstGeom>
            </p:spPr>
          </p:pic>
        </p:grpSp>
        <p:pic>
          <p:nvPicPr>
            <p:cNvPr id="6148" name="Picture 4" descr="https://lh5.googleusercontent.com/MlTm-ZNuvBADEUSdP_n1KuAOqrBqpgOjG-3AfTM8RTwOr6NYql2X6lUjdFSapsKXpxzLEOUdXa1EVpoU40LqflTEgwDzIukdLNdYhF09nIk4xUKrrWo_ici1GzeZOrhj8Pcg6xyp3-1vnzPU7g">
              <a:extLst>
                <a:ext uri="{FF2B5EF4-FFF2-40B4-BE49-F238E27FC236}">
                  <a16:creationId xmlns:a16="http://schemas.microsoft.com/office/drawing/2014/main" xmlns="" id="{B5C36397-FC71-4DC9-A1BF-48B25F788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295" y="1475467"/>
              <a:ext cx="2467814" cy="1811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C1740F9-F0FC-432E-AD39-53A4D057391A}"/>
              </a:ext>
            </a:extLst>
          </p:cNvPr>
          <p:cNvSpPr txBox="1"/>
          <p:nvPr/>
        </p:nvSpPr>
        <p:spPr>
          <a:xfrm>
            <a:off x="2057661" y="1126485"/>
            <a:ext cx="1987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Полногеномная</a:t>
            </a:r>
            <a:r>
              <a:rPr lang="ru-RU" b="1" dirty="0"/>
              <a:t> амплификация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DF0C6F1-C57F-459F-B8F5-951D971B3D73}"/>
              </a:ext>
            </a:extLst>
          </p:cNvPr>
          <p:cNvSpPr txBox="1"/>
          <p:nvPr/>
        </p:nvSpPr>
        <p:spPr>
          <a:xfrm>
            <a:off x="4311002" y="1264984"/>
            <a:ext cx="2105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ru-RU" b="1" dirty="0" err="1"/>
              <a:t>еквенирование</a:t>
            </a:r>
            <a:endParaRPr lang="ru-RU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E494E22-CC44-4D3E-A5F6-35D5D39B5DC0}"/>
              </a:ext>
            </a:extLst>
          </p:cNvPr>
          <p:cNvSpPr txBox="1"/>
          <p:nvPr/>
        </p:nvSpPr>
        <p:spPr>
          <a:xfrm>
            <a:off x="6728922" y="1126485"/>
            <a:ext cx="2321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Анализ данных</a:t>
            </a:r>
          </a:p>
          <a:p>
            <a:r>
              <a:rPr lang="ru-RU" b="1" dirty="0"/>
              <a:t>Выбор эмбрионов</a:t>
            </a: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xmlns="" id="{EC6FD252-BF5A-493C-A0D2-4FE832F6FCEC}"/>
              </a:ext>
            </a:extLst>
          </p:cNvPr>
          <p:cNvSpPr/>
          <p:nvPr/>
        </p:nvSpPr>
        <p:spPr>
          <a:xfrm>
            <a:off x="2123438" y="2751588"/>
            <a:ext cx="340433" cy="57884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xmlns="" id="{4618DAFE-81C5-4FD7-BBE6-B23EA96F1ADE}"/>
              </a:ext>
            </a:extLst>
          </p:cNvPr>
          <p:cNvSpPr/>
          <p:nvPr/>
        </p:nvSpPr>
        <p:spPr>
          <a:xfrm>
            <a:off x="3900827" y="2743451"/>
            <a:ext cx="340433" cy="57884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xmlns="" id="{8939E559-C76F-4A99-B8A9-F7FD8D4E0D86}"/>
              </a:ext>
            </a:extLst>
          </p:cNvPr>
          <p:cNvSpPr/>
          <p:nvPr/>
        </p:nvSpPr>
        <p:spPr>
          <a:xfrm>
            <a:off x="6150546" y="2761233"/>
            <a:ext cx="340433" cy="57884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492E394-350A-4D94-843E-04DAE753C559}"/>
              </a:ext>
            </a:extLst>
          </p:cNvPr>
          <p:cNvSpPr txBox="1"/>
          <p:nvPr/>
        </p:nvSpPr>
        <p:spPr>
          <a:xfrm>
            <a:off x="138219" y="4540049"/>
            <a:ext cx="39066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2015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smtClean="0"/>
              <a:t>году проведена </a:t>
            </a:r>
            <a:r>
              <a:rPr lang="ru-RU" dirty="0" err="1"/>
              <a:t>валидация</a:t>
            </a:r>
            <a:r>
              <a:rPr lang="ru-RU" dirty="0"/>
              <a:t> </a:t>
            </a:r>
            <a:r>
              <a:rPr lang="ru-RU" dirty="0" smtClean="0"/>
              <a:t>метода </a:t>
            </a:r>
            <a:r>
              <a:rPr lang="en-US" dirty="0" smtClean="0"/>
              <a:t>NGS</a:t>
            </a:r>
            <a:endParaRPr lang="ru-RU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Исследовано более 100 биопсий </a:t>
            </a:r>
            <a:r>
              <a:rPr lang="ru-RU" dirty="0" smtClean="0"/>
              <a:t>эмбрионов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 определять мозаичность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CF0959C-BD08-40E6-9F7A-0CC4F5EF81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15" r="435"/>
          <a:stretch/>
        </p:blipFill>
        <p:spPr>
          <a:xfrm>
            <a:off x="4071043" y="4265834"/>
            <a:ext cx="4968552" cy="2204186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8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66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004" y="151912"/>
            <a:ext cx="6175598" cy="883229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Применение ПГС для повышения результативности программ ВРТ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366510"/>
              </p:ext>
            </p:extLst>
          </p:nvPr>
        </p:nvGraphicFramePr>
        <p:xfrm>
          <a:off x="683568" y="1268760"/>
          <a:ext cx="3672408" cy="2952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09385"/>
              </p:ext>
            </p:extLst>
          </p:nvPr>
        </p:nvGraphicFramePr>
        <p:xfrm>
          <a:off x="4788024" y="2592198"/>
          <a:ext cx="4355976" cy="4092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4892" y="4244828"/>
            <a:ext cx="4121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 smtClean="0"/>
              <a:t>Использование </a:t>
            </a:r>
            <a:r>
              <a:rPr lang="ru-RU" sz="1600" dirty="0" err="1" smtClean="0"/>
              <a:t>преимплантационного</a:t>
            </a:r>
            <a:r>
              <a:rPr lang="ru-RU" sz="1600" dirty="0" smtClean="0"/>
              <a:t> генетического скрининга позволяет увеличить результативность программ ВРТ, снижая количество попыток, необходимых для рождения ребенка.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2004" y="6027003"/>
            <a:ext cx="3823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* Роль </a:t>
            </a:r>
            <a:r>
              <a:rPr lang="ru-RU" sz="800" dirty="0" err="1" smtClean="0"/>
              <a:t>преимплантационного</a:t>
            </a:r>
            <a:r>
              <a:rPr lang="ru-RU" sz="800" dirty="0" smtClean="0"/>
              <a:t> генетического скрининга в повышении</a:t>
            </a:r>
            <a:br>
              <a:rPr lang="ru-RU" sz="800" dirty="0" smtClean="0"/>
            </a:br>
            <a:r>
              <a:rPr lang="ru-RU" sz="800" dirty="0" smtClean="0"/>
              <a:t>эффективности программ вспомогательных репродуктивных технологий у</a:t>
            </a:r>
            <a:br>
              <a:rPr lang="ru-RU" sz="800" dirty="0" smtClean="0"/>
            </a:br>
            <a:r>
              <a:rPr lang="ru-RU" sz="800" dirty="0" smtClean="0"/>
              <a:t>пациенток позднего репродуктивного возраста</a:t>
            </a:r>
            <a:br>
              <a:rPr lang="ru-RU" sz="800" dirty="0" smtClean="0"/>
            </a:br>
            <a:r>
              <a:rPr lang="ru-RU" sz="800" dirty="0" err="1" smtClean="0"/>
              <a:t>Бейк</a:t>
            </a:r>
            <a:r>
              <a:rPr lang="ru-RU" sz="800" dirty="0" smtClean="0"/>
              <a:t> Е.П., Коротченко </a:t>
            </a:r>
            <a:r>
              <a:rPr lang="ru-RU" sz="800" dirty="0" err="1" smtClean="0"/>
              <a:t>О.Е.,Гвоздева</a:t>
            </a:r>
            <a:r>
              <a:rPr lang="ru-RU" sz="800" dirty="0" smtClean="0"/>
              <a:t> А.Д., </a:t>
            </a:r>
            <a:r>
              <a:rPr lang="ru-RU" sz="800" dirty="0" err="1" smtClean="0"/>
              <a:t>Сыркашева</a:t>
            </a:r>
            <a:r>
              <a:rPr lang="ru-RU" sz="800" dirty="0" smtClean="0"/>
              <a:t> А.Г.,</a:t>
            </a:r>
            <a:r>
              <a:rPr lang="ru-RU" sz="800" dirty="0" err="1" smtClean="0"/>
              <a:t>Долгушина</a:t>
            </a:r>
            <a:r>
              <a:rPr lang="ru-RU" sz="800" dirty="0" smtClean="0"/>
              <a:t> Н.В. </a:t>
            </a:r>
            <a:br>
              <a:rPr lang="ru-RU" sz="800" dirty="0" smtClean="0"/>
            </a:br>
            <a:r>
              <a:rPr lang="ru-RU" sz="800" dirty="0" smtClean="0"/>
              <a:t>Акушерство и гинекология 2018, номер 4, стр. 78-84.</a:t>
            </a:r>
            <a:br>
              <a:rPr lang="ru-RU" sz="800" dirty="0" smtClean="0"/>
            </a:br>
            <a:endParaRPr lang="ru-RU" sz="8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Прямая соединительная линия 3"/>
          <p:cNvCxnSpPr/>
          <p:nvPr/>
        </p:nvCxnSpPr>
        <p:spPr>
          <a:xfrm>
            <a:off x="302004" y="5873719"/>
            <a:ext cx="3837948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1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 txBox="1">
            <a:spLocks/>
          </p:cNvSpPr>
          <p:nvPr/>
        </p:nvSpPr>
        <p:spPr bwMode="auto">
          <a:xfrm>
            <a:off x="971600" y="332657"/>
            <a:ext cx="6923112" cy="5760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kumimoji="0" lang="ru-RU" sz="2800" b="1" dirty="0" smtClean="0">
                <a:latin typeface="Arial" panose="020B0604020202020204" pitchFamily="34" charset="0"/>
              </a:rPr>
              <a:t>Задачи репродуктивной генетики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9856" y="1628800"/>
            <a:ext cx="6606480" cy="1723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 smtClean="0"/>
              <a:t>В среднем </a:t>
            </a:r>
            <a:r>
              <a:rPr lang="ru-RU" b="1" dirty="0">
                <a:solidFill>
                  <a:srgbClr val="800000"/>
                </a:solidFill>
              </a:rPr>
              <a:t>1</a:t>
            </a:r>
            <a:r>
              <a:rPr lang="ru-RU" dirty="0"/>
              <a:t> из </a:t>
            </a:r>
            <a:r>
              <a:rPr lang="ru-RU" b="1" dirty="0">
                <a:solidFill>
                  <a:srgbClr val="800000"/>
                </a:solidFill>
              </a:rPr>
              <a:t>38 </a:t>
            </a:r>
            <a:r>
              <a:rPr lang="ru-RU" dirty="0"/>
              <a:t>новорожденных рождается с пороками </a:t>
            </a:r>
            <a:r>
              <a:rPr lang="ru-RU" dirty="0" smtClean="0"/>
              <a:t>и нарушениями разной </a:t>
            </a:r>
            <a:r>
              <a:rPr lang="ru-RU" dirty="0"/>
              <a:t>степени тяжести, около </a:t>
            </a:r>
            <a:r>
              <a:rPr lang="ru-RU" b="1" dirty="0"/>
              <a:t>20</a:t>
            </a:r>
            <a:r>
              <a:rPr lang="ru-RU" dirty="0"/>
              <a:t>% таких случаев, </a:t>
            </a:r>
            <a:r>
              <a:rPr lang="ru-RU" dirty="0" smtClean="0"/>
              <a:t>обусловлено </a:t>
            </a:r>
            <a:r>
              <a:rPr lang="ru-RU" dirty="0"/>
              <a:t>генетическими нарушениями, среди которых преобладают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хромосомные аномалии </a:t>
            </a:r>
            <a:r>
              <a:rPr lang="ru-RU" dirty="0"/>
              <a:t>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моногенные заболевания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89856" y="3573016"/>
            <a:ext cx="6606480" cy="139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 smtClean="0"/>
              <a:t>Одна из ключевых задач </a:t>
            </a:r>
            <a:r>
              <a:rPr lang="ru-RU" dirty="0"/>
              <a:t>Института репродуктивной генетики ФГБУ «НМИЦ </a:t>
            </a:r>
            <a:r>
              <a:rPr lang="ru-RU" dirty="0" err="1"/>
              <a:t>АГиП</a:t>
            </a:r>
            <a:r>
              <a:rPr lang="ru-RU" dirty="0"/>
              <a:t> им. В.И. Кулакова» </a:t>
            </a:r>
            <a:r>
              <a:rPr lang="ru-RU" dirty="0" smtClean="0"/>
              <a:t>- обеспечение каждой </a:t>
            </a:r>
            <a:r>
              <a:rPr lang="ru-RU" dirty="0"/>
              <a:t>семье </a:t>
            </a:r>
            <a:r>
              <a:rPr lang="ru-RU" dirty="0" smtClean="0"/>
              <a:t>возможности рождения ребёнка без </a:t>
            </a:r>
            <a:r>
              <a:rPr lang="ru-RU" dirty="0"/>
              <a:t>генетических нарушений.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1822" y="6131747"/>
            <a:ext cx="363458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/>
              <a:t>Marcia L </a:t>
            </a:r>
            <a:r>
              <a:rPr lang="en-US" sz="1300" i="1" dirty="0" err="1" smtClean="0"/>
              <a:t>Feldkamp</a:t>
            </a:r>
            <a:r>
              <a:rPr lang="ru-RU" sz="1300" i="1" dirty="0" smtClean="0"/>
              <a:t> </a:t>
            </a:r>
            <a:r>
              <a:rPr lang="en-US" sz="1300" i="1" dirty="0" smtClean="0"/>
              <a:t>et.al., BMJ </a:t>
            </a:r>
            <a:r>
              <a:rPr lang="en-US" sz="1300" i="1" dirty="0"/>
              <a:t>2017;357:j2249</a:t>
            </a:r>
            <a:endParaRPr lang="ru-RU" sz="13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21822" y="5834423"/>
            <a:ext cx="5297220" cy="297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i="1" dirty="0"/>
              <a:t>https://www.who.int/genomics/public/geneticdiseases/en/index2.html</a:t>
            </a:r>
            <a:endParaRPr lang="ru-RU" sz="13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00727" y="6376972"/>
            <a:ext cx="531831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i="1" dirty="0" err="1"/>
              <a:t>Демикова</a:t>
            </a:r>
            <a:r>
              <a:rPr lang="ru-RU" sz="1300" i="1" dirty="0"/>
              <a:t> Н.С. и </a:t>
            </a:r>
            <a:r>
              <a:rPr lang="ru-RU" sz="1300" i="1" dirty="0" err="1"/>
              <a:t>соавт</a:t>
            </a:r>
            <a:r>
              <a:rPr lang="ru-RU" sz="1300" i="1" dirty="0" smtClean="0"/>
              <a:t>.</a:t>
            </a:r>
            <a:r>
              <a:rPr lang="en-US" sz="1300" i="1" dirty="0"/>
              <a:t>,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Ros</a:t>
            </a:r>
            <a:r>
              <a:rPr lang="en-US" sz="1300" i="1" dirty="0" smtClean="0"/>
              <a:t> </a:t>
            </a:r>
            <a:r>
              <a:rPr lang="en-US" sz="1300" i="1" dirty="0" err="1"/>
              <a:t>Vestn</a:t>
            </a:r>
            <a:r>
              <a:rPr lang="en-US" sz="1300" i="1" dirty="0"/>
              <a:t> </a:t>
            </a:r>
            <a:r>
              <a:rPr lang="en-US" sz="1300" i="1" dirty="0" err="1"/>
              <a:t>Perinatol</a:t>
            </a:r>
            <a:r>
              <a:rPr lang="en-US" sz="1300" i="1" dirty="0"/>
              <a:t> </a:t>
            </a:r>
            <a:r>
              <a:rPr lang="en-US" sz="1300" i="1" dirty="0" err="1"/>
              <a:t>Pediat</a:t>
            </a:r>
            <a:r>
              <a:rPr lang="en-US" sz="1300" i="1" dirty="0"/>
              <a:t> 2015; 2:72—77</a:t>
            </a:r>
            <a:endParaRPr lang="ru-RU" sz="1300" i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03648" y="5805264"/>
            <a:ext cx="583264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723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2F8F384-9BB5-4C97-9306-AFB6EB4003DB}"/>
              </a:ext>
            </a:extLst>
          </p:cNvPr>
          <p:cNvSpPr/>
          <p:nvPr/>
        </p:nvSpPr>
        <p:spPr>
          <a:xfrm>
            <a:off x="0" y="2952925"/>
            <a:ext cx="9144000" cy="39050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2F3C54-5744-42CA-8632-F72DC33B0DF8}"/>
              </a:ext>
            </a:extLst>
          </p:cNvPr>
          <p:cNvSpPr txBox="1"/>
          <p:nvPr/>
        </p:nvSpPr>
        <p:spPr>
          <a:xfrm>
            <a:off x="2739096" y="118048"/>
            <a:ext cx="3500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Скрининги</a:t>
            </a:r>
            <a:r>
              <a:rPr lang="ru-RU" sz="2400" b="1" dirty="0"/>
              <a:t> анеуплоидий</a:t>
            </a:r>
          </a:p>
        </p:txBody>
      </p:sp>
      <p:pic>
        <p:nvPicPr>
          <p:cNvPr id="5124" name="Picture 4" descr="Картинки по запросу преимплантационный скрининг">
            <a:extLst>
              <a:ext uri="{FF2B5EF4-FFF2-40B4-BE49-F238E27FC236}">
                <a16:creationId xmlns="" xmlns:a16="http://schemas.microsoft.com/office/drawing/2014/main" id="{118CC128-65C4-4E39-9977-6FEBA3C3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92" y="3661884"/>
            <a:ext cx="3264449" cy="244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NIPT">
            <a:extLst>
              <a:ext uri="{FF2B5EF4-FFF2-40B4-BE49-F238E27FC236}">
                <a16:creationId xmlns="" xmlns:a16="http://schemas.microsoft.com/office/drawing/2014/main" id="{32B8D733-3978-43B9-93BF-AC9B986C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101" y="3661883"/>
            <a:ext cx="2963607" cy="244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19EA0E4-9012-42C8-8ADC-06653C406CE9}"/>
              </a:ext>
            </a:extLst>
          </p:cNvPr>
          <p:cNvSpPr txBox="1"/>
          <p:nvPr/>
        </p:nvSpPr>
        <p:spPr>
          <a:xfrm>
            <a:off x="419449" y="1983869"/>
            <a:ext cx="3589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Предимплантационный</a:t>
            </a:r>
            <a:r>
              <a:rPr lang="ru-RU" b="1" dirty="0"/>
              <a:t> скрининг</a:t>
            </a:r>
          </a:p>
          <a:p>
            <a:r>
              <a:rPr lang="ru-RU" dirty="0"/>
              <a:t>3-5 день </a:t>
            </a:r>
            <a:r>
              <a:rPr lang="ru-RU" dirty="0" err="1"/>
              <a:t>гестации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E6EACA-E404-406A-A990-D0C4567B557C}"/>
              </a:ext>
            </a:extLst>
          </p:cNvPr>
          <p:cNvSpPr txBox="1"/>
          <p:nvPr/>
        </p:nvSpPr>
        <p:spPr>
          <a:xfrm>
            <a:off x="5536807" y="1845369"/>
            <a:ext cx="360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Неинвазивный пренатальный ДНК-скрининг</a:t>
            </a:r>
          </a:p>
          <a:p>
            <a:r>
              <a:rPr lang="ru-RU" dirty="0"/>
              <a:t>10-17 недели беременности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="" xmlns:a16="http://schemas.microsoft.com/office/drawing/2014/main" id="{C62C1FE7-35FC-4FEF-88B9-2C4AF56D5D20}"/>
              </a:ext>
            </a:extLst>
          </p:cNvPr>
          <p:cNvSpPr/>
          <p:nvPr/>
        </p:nvSpPr>
        <p:spPr>
          <a:xfrm rot="2601485">
            <a:off x="2702693" y="654323"/>
            <a:ext cx="383953" cy="1267229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="" xmlns:a16="http://schemas.microsoft.com/office/drawing/2014/main" id="{0510EF51-02B0-41BC-A9AB-D3FD73CF98A0}"/>
              </a:ext>
            </a:extLst>
          </p:cNvPr>
          <p:cNvSpPr/>
          <p:nvPr/>
        </p:nvSpPr>
        <p:spPr>
          <a:xfrm rot="19180431">
            <a:off x="5927991" y="656827"/>
            <a:ext cx="383953" cy="1267229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75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862" y="132892"/>
            <a:ext cx="6923112" cy="864097"/>
          </a:xfrm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hangingPunct="1"/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Рецессивные моногенные заболевания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4" y="2323117"/>
            <a:ext cx="1487684" cy="1544505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921905" y="3988301"/>
            <a:ext cx="2778982" cy="1848219"/>
            <a:chOff x="921905" y="3988301"/>
            <a:chExt cx="2778982" cy="1848219"/>
          </a:xfrm>
        </p:grpSpPr>
        <p:sp>
          <p:nvSpPr>
            <p:cNvPr id="4" name="TextBox 3"/>
            <p:cNvSpPr txBox="1"/>
            <p:nvPr/>
          </p:nvSpPr>
          <p:spPr>
            <a:xfrm>
              <a:off x="1331777" y="501317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50%</a:t>
              </a:r>
              <a:endParaRPr lang="ru-RU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39752" y="5282522"/>
              <a:ext cx="13222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Здоров </a:t>
              </a:r>
              <a:r>
                <a:rPr lang="ru-RU" sz="1400" dirty="0" smtClean="0"/>
                <a:t>(носитель)</a:t>
              </a:r>
              <a:endParaRPr lang="ru-RU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00945" y="5282522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/>
                <a:t>З</a:t>
              </a:r>
              <a:r>
                <a:rPr lang="ru-RU" sz="1600" dirty="0" smtClean="0"/>
                <a:t>доров</a:t>
              </a:r>
              <a:endParaRPr lang="ru-RU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48266" y="501317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50%</a:t>
              </a:r>
              <a:endParaRPr lang="ru-RU" sz="1600" dirty="0"/>
            </a:p>
          </p:txBody>
        </p:sp>
        <p:grpSp>
          <p:nvGrpSpPr>
            <p:cNvPr id="55" name="Группа 54"/>
            <p:cNvGrpSpPr/>
            <p:nvPr/>
          </p:nvGrpSpPr>
          <p:grpSpPr>
            <a:xfrm>
              <a:off x="921905" y="3988301"/>
              <a:ext cx="2778982" cy="920970"/>
              <a:chOff x="921905" y="3988301"/>
              <a:chExt cx="2778982" cy="92097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9806" y="4229440"/>
                <a:ext cx="695541" cy="679611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905" y="4229660"/>
                <a:ext cx="695541" cy="679611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346" y="4229440"/>
                <a:ext cx="695541" cy="679611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7446" y="4229440"/>
                <a:ext cx="695541" cy="679611"/>
              </a:xfrm>
              <a:prstGeom prst="rect">
                <a:avLst/>
              </a:prstGeom>
            </p:spPr>
          </p:pic>
          <p:cxnSp>
            <p:nvCxnSpPr>
              <p:cNvPr id="37" name="Прямая соединительная линия 36"/>
              <p:cNvCxnSpPr/>
              <p:nvPr/>
            </p:nvCxnSpPr>
            <p:spPr>
              <a:xfrm>
                <a:off x="1269675" y="3988301"/>
                <a:ext cx="2083441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3353116" y="3988301"/>
                <a:ext cx="0" cy="12067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2657576" y="3994358"/>
                <a:ext cx="0" cy="12067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>
                <a:off x="1269675" y="3988301"/>
                <a:ext cx="0" cy="12067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965215" y="3994358"/>
                <a:ext cx="0" cy="12067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/>
          <p:cNvSpPr txBox="1"/>
          <p:nvPr/>
        </p:nvSpPr>
        <p:spPr>
          <a:xfrm>
            <a:off x="2829137" y="2154922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З</a:t>
            </a:r>
            <a:r>
              <a:rPr lang="ru-RU" sz="1600" dirty="0" smtClean="0"/>
              <a:t>доров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67544" y="2154922"/>
            <a:ext cx="1322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Здоров </a:t>
            </a:r>
            <a:r>
              <a:rPr lang="ru-RU" sz="1400" dirty="0" smtClean="0"/>
              <a:t>(носитель)</a:t>
            </a:r>
            <a:endParaRPr lang="ru-RU" sz="14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049906" y="2143312"/>
            <a:ext cx="3626550" cy="1717736"/>
            <a:chOff x="5049906" y="2143312"/>
            <a:chExt cx="3626550" cy="171773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926" y="2317460"/>
              <a:ext cx="1486800" cy="154358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49906" y="2143312"/>
              <a:ext cx="13222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Здоров </a:t>
              </a:r>
              <a:r>
                <a:rPr lang="ru-RU" sz="1400" dirty="0" smtClean="0"/>
                <a:t>(носитель)</a:t>
              </a:r>
              <a:endParaRPr lang="ru-RU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54162" y="2143312"/>
              <a:ext cx="13222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Здоров </a:t>
              </a:r>
              <a:r>
                <a:rPr lang="ru-RU" sz="1400" dirty="0" smtClean="0"/>
                <a:t>(носитель)</a:t>
              </a:r>
              <a:endParaRPr lang="ru-RU" sz="14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349417" y="3988301"/>
            <a:ext cx="3147543" cy="1848219"/>
            <a:chOff x="5349417" y="3988301"/>
            <a:chExt cx="3147543" cy="1848219"/>
          </a:xfrm>
        </p:grpSpPr>
        <p:sp>
          <p:nvSpPr>
            <p:cNvPr id="23" name="TextBox 22"/>
            <p:cNvSpPr txBox="1"/>
            <p:nvPr/>
          </p:nvSpPr>
          <p:spPr>
            <a:xfrm>
              <a:off x="6228184" y="5282522"/>
              <a:ext cx="13222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Здоров </a:t>
              </a:r>
              <a:r>
                <a:rPr lang="ru-RU" sz="1400" dirty="0" smtClean="0"/>
                <a:t>(носитель)</a:t>
              </a:r>
              <a:endParaRPr lang="ru-RU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49417" y="5282522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/>
                <a:t>З</a:t>
              </a:r>
              <a:r>
                <a:rPr lang="ru-RU" sz="1600" dirty="0" smtClean="0"/>
                <a:t>доров</a:t>
              </a:r>
              <a:endParaRPr lang="ru-RU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99974" y="5282522"/>
              <a:ext cx="8164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rgbClr val="C00000"/>
                  </a:solidFill>
                </a:rPr>
                <a:t>Болен</a:t>
              </a:r>
              <a:endParaRPr lang="ru-RU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36698" y="501317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50%</a:t>
              </a:r>
              <a:endParaRPr lang="ru-RU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80249" y="501317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25%</a:t>
              </a:r>
              <a:endParaRPr lang="ru-RU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21024" y="5013176"/>
              <a:ext cx="10759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rgbClr val="C00000"/>
                  </a:solidFill>
                </a:rPr>
                <a:t>25%</a:t>
              </a:r>
              <a:r>
                <a:rPr lang="en-US" sz="1600" b="1" dirty="0" smtClean="0">
                  <a:solidFill>
                    <a:srgbClr val="C00000"/>
                  </a:solidFill>
                </a:rPr>
                <a:t> (1/4)</a:t>
              </a:r>
              <a:endParaRPr lang="ru-RU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197" y="4229659"/>
              <a:ext cx="695541" cy="67961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116" y="4229659"/>
              <a:ext cx="695541" cy="67961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575" y="4229659"/>
              <a:ext cx="695541" cy="679612"/>
            </a:xfrm>
            <a:prstGeom prst="rect">
              <a:avLst/>
            </a:prstGeom>
          </p:spPr>
        </p:pic>
        <p:grpSp>
          <p:nvGrpSpPr>
            <p:cNvPr id="45" name="Группа 44"/>
            <p:cNvGrpSpPr/>
            <p:nvPr/>
          </p:nvGrpSpPr>
          <p:grpSpPr>
            <a:xfrm>
              <a:off x="5837935" y="3988301"/>
              <a:ext cx="2083441" cy="126736"/>
              <a:chOff x="1022565" y="4149080"/>
              <a:chExt cx="2486340" cy="151244"/>
            </a:xfrm>
          </p:grpSpPr>
          <p:cxnSp>
            <p:nvCxnSpPr>
              <p:cNvPr id="46" name="Прямая соединительная линия 45"/>
              <p:cNvCxnSpPr/>
              <p:nvPr/>
            </p:nvCxnSpPr>
            <p:spPr>
              <a:xfrm>
                <a:off x="1022565" y="4149080"/>
                <a:ext cx="248634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>
              <a:xfrm>
                <a:off x="3508905" y="4149080"/>
                <a:ext cx="0" cy="14401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>
              <a:xfrm>
                <a:off x="2678860" y="4156308"/>
                <a:ext cx="0" cy="14401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>
                <a:off x="1022565" y="4149080"/>
                <a:ext cx="0" cy="14401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>
              <a:xfrm>
                <a:off x="1852610" y="4156308"/>
                <a:ext cx="0" cy="14401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98" y="4218942"/>
              <a:ext cx="699876" cy="683848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8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53" name="Прямая соединительная линия 52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995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611560" y="503674"/>
            <a:ext cx="669674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Рецессивные моногенные заболевания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251520" y="1272237"/>
            <a:ext cx="8569325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b="1" dirty="0" err="1" smtClean="0">
                <a:latin typeface="+mn-lt"/>
              </a:rPr>
              <a:t>Муковисцидоз</a:t>
            </a:r>
            <a:r>
              <a:rPr lang="ru-RU" sz="1600" dirty="0"/>
              <a:t> – системное наследственное заболевание, характеризующееся поражением бронхо-легочной системы и желёз внешней секреции, при котором выделяемый слизистый секрет характеризуется чрезмерной вязкостью.</a:t>
            </a:r>
            <a:r>
              <a:rPr lang="ru-RU" sz="1600" i="1" dirty="0"/>
              <a:t> О</a:t>
            </a:r>
            <a:r>
              <a:rPr lang="ru-RU" sz="1600" dirty="0"/>
              <a:t>бусловлено мутациями гена </a:t>
            </a:r>
            <a:r>
              <a:rPr lang="en-US" sz="1600" b="1" i="1" dirty="0">
                <a:solidFill>
                  <a:srgbClr val="C00000"/>
                </a:solidFill>
              </a:rPr>
              <a:t>CFTR</a:t>
            </a:r>
            <a:r>
              <a:rPr lang="ru-RU" sz="1600" i="1" dirty="0"/>
              <a:t>. </a:t>
            </a:r>
            <a:r>
              <a:rPr lang="ru-RU" sz="1600" i="1" dirty="0" smtClean="0"/>
              <a:t> </a:t>
            </a:r>
            <a:r>
              <a:rPr lang="ru-RU" sz="1600" dirty="0" smtClean="0"/>
              <a:t>Частота </a:t>
            </a:r>
            <a:r>
              <a:rPr lang="ru-RU" sz="1600" b="1" dirty="0" smtClean="0">
                <a:solidFill>
                  <a:srgbClr val="C00000"/>
                </a:solidFill>
              </a:rPr>
              <a:t>1:8000</a:t>
            </a:r>
            <a:endParaRPr lang="ru-RU" sz="1600" b="1" dirty="0">
              <a:solidFill>
                <a:srgbClr val="C00000"/>
              </a:solidFill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ru-RU" b="1" dirty="0" err="1" smtClean="0">
                <a:latin typeface="+mn-lt"/>
              </a:rPr>
              <a:t>Фенилкетонурия</a:t>
            </a:r>
            <a:r>
              <a:rPr lang="ru-RU" sz="1600" dirty="0"/>
              <a:t> – наследственное заболевание группы ферментопатий, связанное с нарушением метаболизма аминокислот, гл. обр. </a:t>
            </a:r>
            <a:r>
              <a:rPr lang="ru-RU" sz="1600" dirty="0" err="1"/>
              <a:t>фенилаланина</a:t>
            </a:r>
            <a:r>
              <a:rPr lang="ru-RU" sz="1600" dirty="0"/>
              <a:t>. Сопровождается  накоплением </a:t>
            </a:r>
            <a:r>
              <a:rPr lang="ru-RU" sz="1600" dirty="0" err="1"/>
              <a:t>фенилаланина</a:t>
            </a:r>
            <a:r>
              <a:rPr lang="ru-RU" sz="1600" dirty="0"/>
              <a:t> и его токсических продуктов, что приводит к тяжёлому поражению ЦНС, в частности, </a:t>
            </a:r>
            <a:r>
              <a:rPr lang="ru-RU" sz="1600" dirty="0" err="1"/>
              <a:t>фенилпировиноградной</a:t>
            </a:r>
            <a:r>
              <a:rPr lang="ru-RU" sz="1600" dirty="0"/>
              <a:t> олигофрении. Обусловлено мутациями гена </a:t>
            </a:r>
            <a:r>
              <a:rPr lang="ru-RU" sz="1600" b="1" i="1" dirty="0">
                <a:solidFill>
                  <a:srgbClr val="C00000"/>
                </a:solidFill>
              </a:rPr>
              <a:t>РАН</a:t>
            </a:r>
            <a:r>
              <a:rPr lang="ru-RU" sz="1600" dirty="0"/>
              <a:t>. </a:t>
            </a:r>
            <a:r>
              <a:rPr lang="ru-RU" sz="1600" dirty="0" smtClean="0"/>
              <a:t> Частота </a:t>
            </a:r>
            <a:r>
              <a:rPr lang="ru-RU" sz="1600" b="1" dirty="0" smtClean="0">
                <a:solidFill>
                  <a:srgbClr val="C00000"/>
                </a:solidFill>
              </a:rPr>
              <a:t>1:6500</a:t>
            </a:r>
            <a:endParaRPr lang="ru-RU" sz="1600" b="1" dirty="0">
              <a:solidFill>
                <a:srgbClr val="C00000"/>
              </a:solidFill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ru-RU" b="1" dirty="0" err="1">
                <a:latin typeface="+mn-lt"/>
              </a:rPr>
              <a:t>Галактоземия</a:t>
            </a:r>
            <a:r>
              <a:rPr lang="ru-RU" sz="1600" dirty="0" smtClean="0"/>
              <a:t> </a:t>
            </a:r>
            <a:r>
              <a:rPr lang="ru-RU" sz="1600" dirty="0"/>
              <a:t>– наследственное заболевание, в основе которого лежит нарушение превращения галактозы в глюкозу. Накопление галактозы и ее производных оказывает токсическое действие на ЦНС, печень, почки, хрусталик глаза. Обусловлено мутациями гена </a:t>
            </a:r>
            <a:r>
              <a:rPr lang="en-US" sz="1600" b="1" i="1" dirty="0">
                <a:solidFill>
                  <a:srgbClr val="C00000"/>
                </a:solidFill>
              </a:rPr>
              <a:t>GALT</a:t>
            </a:r>
            <a:r>
              <a:rPr lang="en-US" sz="1600" dirty="0"/>
              <a:t>.</a:t>
            </a:r>
            <a:r>
              <a:rPr lang="ru-RU" sz="1600" dirty="0"/>
              <a:t> </a:t>
            </a:r>
            <a:r>
              <a:rPr lang="ru-RU" sz="1600" dirty="0" smtClean="0"/>
              <a:t> Частота </a:t>
            </a:r>
            <a:r>
              <a:rPr lang="ru-RU" sz="1600" b="1" dirty="0">
                <a:solidFill>
                  <a:srgbClr val="C00000"/>
                </a:solidFill>
              </a:rPr>
              <a:t>1:20000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ru-RU" b="1" dirty="0">
                <a:latin typeface="+mn-lt"/>
              </a:rPr>
              <a:t>Врожденная (генетическая) тугоухость</a:t>
            </a:r>
            <a:r>
              <a:rPr lang="en-US" b="1" dirty="0">
                <a:latin typeface="+mn-lt"/>
              </a:rPr>
              <a:t> </a:t>
            </a:r>
            <a:r>
              <a:rPr lang="en-US" sz="1600" dirty="0"/>
              <a:t>– </a:t>
            </a:r>
            <a:r>
              <a:rPr lang="ru-RU" sz="1600" dirty="0"/>
              <a:t>клинически значимое снижение слуха у новорожденных, вследствие дефектов проводящего аппарата среднего уха. Более половины случаев обусловлено мутациями гена </a:t>
            </a:r>
            <a:r>
              <a:rPr lang="en-US" sz="1600" b="1" i="1" dirty="0">
                <a:solidFill>
                  <a:srgbClr val="C00000"/>
                </a:solidFill>
              </a:rPr>
              <a:t>GJB2</a:t>
            </a:r>
            <a:r>
              <a:rPr lang="ru-RU" sz="1600" dirty="0"/>
              <a:t>, кодирующего белок, участвующий в формировании проводящего аппарата для электрических сигналов между клетками. </a:t>
            </a:r>
            <a:r>
              <a:rPr lang="ru-RU" sz="1600" dirty="0" smtClean="0"/>
              <a:t> Частота </a:t>
            </a:r>
            <a:r>
              <a:rPr lang="ru-RU" sz="1600" b="1" dirty="0" smtClean="0">
                <a:solidFill>
                  <a:srgbClr val="C00000"/>
                </a:solidFill>
              </a:rPr>
              <a:t>1:3000</a:t>
            </a:r>
            <a:endParaRPr lang="ru-RU" sz="16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43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625" y="187217"/>
            <a:ext cx="6923112" cy="720080"/>
          </a:xfrm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hangingPunct="1"/>
            <a:r>
              <a:rPr lang="ru-RU" sz="2600" b="1" dirty="0" err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Скрининговая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 панель (ПЦР)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611560" y="1124744"/>
          <a:ext cx="2376264" cy="3779780"/>
        </p:xfrm>
        <a:graphic>
          <a:graphicData uri="http://schemas.openxmlformats.org/drawingml/2006/table">
            <a:tbl>
              <a:tblPr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56184"/>
                <a:gridCol w="720080"/>
              </a:tblGrid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CFTR: F508del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CFTR: 3849+10kbC&gt;T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111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CFTR: </a:t>
                      </a:r>
                      <a:r>
                        <a:rPr lang="en-US" sz="1400" b="1" u="none" strike="noStrike" dirty="0" smtClean="0">
                          <a:effectLst/>
                        </a:rPr>
                        <a:t>R117H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CFTR: N1303K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CFTR: dele2,3 (21kB)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CFTR: E92K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CFTR: L138ins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CFTR: G542X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CFTR: W1282X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CFTR: 1677delTA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179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CFTR: 3944delGT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8980" marR="8980" marT="8980" marB="0" anchor="ctr"/>
                </a:tc>
              </a:tr>
              <a:tr h="179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CFTR: 2143delT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/>
                </a:tc>
              </a:tr>
              <a:tr h="179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CFTR: 2184insA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/>
                </a:tc>
              </a:tr>
              <a:tr h="179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CFTR: R334W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/>
                </a:tc>
              </a:tr>
              <a:tr h="639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CFTR: 394delTT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/>
                </a:tc>
              </a:tr>
              <a:tr h="1279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CFTR: 3821delTT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C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FTR: N415X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094310" y="4365104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32</a:t>
            </a:r>
            <a:r>
              <a:rPr lang="ru-RU" sz="1600" dirty="0" smtClean="0"/>
              <a:t> точки 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около </a:t>
            </a:r>
            <a:r>
              <a:rPr lang="ru-RU" sz="1600" b="1" dirty="0" smtClean="0">
                <a:solidFill>
                  <a:srgbClr val="C00000"/>
                </a:solidFill>
              </a:rPr>
              <a:t>80%</a:t>
            </a:r>
            <a:r>
              <a:rPr lang="ru-RU" sz="1600" dirty="0" smtClean="0"/>
              <a:t> всех носителей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стоимость около 1500 руб.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2987824" y="1124744"/>
          <a:ext cx="2016223" cy="2668080"/>
        </p:xfrm>
        <a:graphic>
          <a:graphicData uri="http://schemas.openxmlformats.org/drawingml/2006/table">
            <a:tbl>
              <a:tblPr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96143"/>
                <a:gridCol w="720080"/>
              </a:tblGrid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PAH: R408W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50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PAH: IVS4+5G&gt;T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PAH: IVS10nt546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PAH: R158Q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PAH: R261Q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PAH: 252W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PAH: E280K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PAH: IVS12+1G&gt;A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PAH: 261X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PAH: P281L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  <a:tr h="111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PAH: Y414C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PAH: D222X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>
                    <a:solidFill>
                      <a:srgbClr val="F4F6F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5004047" y="1124744"/>
          <a:ext cx="1584175" cy="667020"/>
        </p:xfrm>
        <a:graphic>
          <a:graphicData uri="http://schemas.openxmlformats.org/drawingml/2006/table">
            <a:tbl>
              <a:tblPr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31554"/>
                <a:gridCol w="452621"/>
              </a:tblGrid>
              <a:tr h="741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GALT: Q188R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8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GALT: K285N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GALT: N314D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291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80" marR="8980" marT="89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5004047" y="1985786"/>
          <a:ext cx="1584176" cy="222340"/>
        </p:xfrm>
        <a:graphic>
          <a:graphicData uri="http://schemas.openxmlformats.org/drawingml/2006/table">
            <a:tbl>
              <a:tblPr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52129"/>
                <a:gridCol w="432047"/>
              </a:tblGrid>
              <a:tr h="214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GJB2: 35delG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75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80" marR="8980" marT="898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67544" y="61653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Абрамов Д.Д. и др. // Вестник РГМУ.- 2015.- №4.- С.32-36.</a:t>
            </a:r>
          </a:p>
          <a:p>
            <a:r>
              <a:rPr lang="ru-RU" sz="1200" dirty="0"/>
              <a:t>Абрамов Д.Д. и др. // Вестник РГМУ.- 2016.- №6.- С.21-24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48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128792" cy="936105"/>
          </a:xfrm>
        </p:spPr>
        <p:txBody>
          <a:bodyPr rIns="4572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l" eaLnBrk="1" hangingPunct="1"/>
            <a:r>
              <a:rPr kumimoji="0" lang="ru-RU" sz="2000" dirty="0" smtClean="0">
                <a:latin typeface="Arial" panose="020B0604020202020204" pitchFamily="34" charset="0"/>
                <a:ea typeface="+mj-ea"/>
              </a:rPr>
              <a:t>Результаты </a:t>
            </a:r>
            <a:r>
              <a:rPr kumimoji="0" lang="ru-RU" sz="2000" dirty="0">
                <a:latin typeface="Arial" panose="020B0604020202020204" pitchFamily="34" charset="0"/>
                <a:ea typeface="+mj-ea"/>
              </a:rPr>
              <a:t>тестирования </a:t>
            </a:r>
            <a:r>
              <a:rPr kumimoji="0"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</a:rPr>
              <a:t>2178</a:t>
            </a:r>
            <a:r>
              <a:rPr kumimoji="0" lang="ru-RU" sz="2000" dirty="0" smtClean="0">
                <a:latin typeface="Arial" panose="020B0604020202020204" pitchFamily="34" charset="0"/>
                <a:ea typeface="+mj-ea"/>
              </a:rPr>
              <a:t> образцов </a:t>
            </a:r>
            <a:r>
              <a:rPr kumimoji="0" lang="ru-RU" sz="2000" dirty="0">
                <a:latin typeface="Arial" panose="020B0604020202020204" pitchFamily="34" charset="0"/>
                <a:ea typeface="+mj-ea"/>
              </a:rPr>
              <a:t>ДНК доноров крови </a:t>
            </a:r>
            <a:r>
              <a:rPr kumimoji="0" lang="ru-RU" sz="2000" dirty="0" smtClean="0">
                <a:latin typeface="Arial" panose="020B0604020202020204" pitchFamily="34" charset="0"/>
                <a:ea typeface="+mj-ea"/>
              </a:rPr>
              <a:t>(</a:t>
            </a:r>
            <a:r>
              <a:rPr kumimoji="0" lang="ru-RU" sz="2000" dirty="0" err="1" smtClean="0">
                <a:latin typeface="Arial" panose="020B0604020202020204" pitchFamily="34" charset="0"/>
                <a:ea typeface="+mj-ea"/>
              </a:rPr>
              <a:t>г.Москва</a:t>
            </a:r>
            <a:r>
              <a:rPr kumimoji="0" lang="ru-RU" sz="2000" dirty="0" smtClean="0">
                <a:latin typeface="Arial" panose="020B0604020202020204" pitchFamily="34" charset="0"/>
                <a:ea typeface="+mj-ea"/>
              </a:rPr>
              <a:t>) и сотрудников Центра</a:t>
            </a:r>
            <a:r>
              <a:rPr kumimoji="0" lang="en-US" sz="2000" dirty="0" smtClean="0">
                <a:latin typeface="Arial" panose="020B0604020202020204" pitchFamily="34" charset="0"/>
                <a:ea typeface="+mj-ea"/>
              </a:rPr>
              <a:t> </a:t>
            </a:r>
            <a:r>
              <a:rPr kumimoji="0" lang="ru-RU" sz="2000" dirty="0" err="1" smtClean="0">
                <a:latin typeface="Arial" panose="020B0604020202020204" pitchFamily="34" charset="0"/>
                <a:ea typeface="+mj-ea"/>
              </a:rPr>
              <a:t>им.Кулакова</a:t>
            </a:r>
            <a:endParaRPr kumimoji="0" lang="ru-RU" sz="2000" dirty="0">
              <a:latin typeface="Arial" panose="020B0604020202020204" pitchFamily="34" charset="0"/>
              <a:ea typeface="+mj-ea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899592" y="2132856"/>
          <a:ext cx="7200800" cy="3439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4496"/>
                <a:gridCol w="1368152"/>
                <a:gridCol w="1368152"/>
              </a:tblGrid>
              <a:tr h="7920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Заболевание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носителей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               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184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Муковисцидоз</a:t>
                      </a:r>
                      <a:r>
                        <a:rPr lang="ru-RU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 мутаций)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2,1%</a:t>
                      </a:r>
                      <a:endParaRPr lang="ru-RU" sz="20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</a:tr>
              <a:tr h="5184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Фенилкетонурия</a:t>
                      </a:r>
                      <a:r>
                        <a:rPr lang="ru-RU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 мутаций)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</a:t>
                      </a:r>
                      <a:endParaRPr lang="ru-RU" sz="20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2,8%</a:t>
                      </a:r>
                      <a:endParaRPr lang="ru-RU" sz="20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Галактоземия</a:t>
                      </a:r>
                      <a:r>
                        <a:rPr lang="ru-RU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Q188R</a:t>
                      </a:r>
                      <a:r>
                        <a:rPr lang="ru-RU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K285N</a:t>
                      </a:r>
                      <a:r>
                        <a:rPr lang="ru-RU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0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0,6%</a:t>
                      </a:r>
                      <a:endParaRPr lang="ru-RU" sz="20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400" i="0" u="none" strike="noStrike" kern="12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Галактоземия</a:t>
                      </a:r>
                      <a:r>
                        <a:rPr lang="ru-RU" sz="1400" i="0" u="none" strike="noStrik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i="0" u="none" strike="noStrike" kern="12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Дуарте</a:t>
                      </a:r>
                      <a:r>
                        <a:rPr lang="ru-RU" sz="1400" i="0" u="none" strike="noStrik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i="0" u="none" strike="noStrik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N314D</a:t>
                      </a:r>
                      <a:r>
                        <a:rPr lang="ru-RU" sz="1400" i="0" u="none" strike="noStrik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ru-RU" sz="140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1400" i="0" u="none" strike="noStrik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291</a:t>
                      </a:r>
                      <a:endParaRPr lang="ru-RU" sz="140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1400" i="0" u="none" strike="noStrik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13,4%</a:t>
                      </a:r>
                      <a:endParaRPr lang="ru-RU" sz="140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</a:tr>
              <a:tr h="5184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Врожденная 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тугоухость (1 мутация)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</a:t>
                      </a:r>
                      <a:endParaRPr lang="ru-RU" sz="20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3,4%</a:t>
                      </a:r>
                      <a:endParaRPr lang="ru-RU" sz="20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</a:tr>
              <a:tr h="518457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196</a:t>
                      </a:r>
                      <a:endParaRPr lang="ru-RU" sz="20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b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9,0%</a:t>
                      </a:r>
                      <a:endParaRPr lang="ru-RU" sz="2000" b="1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4F6FA"/>
                    </a:solidFill>
                  </a:tcPr>
                </a:tc>
              </a:tr>
            </a:tbl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27585" y="503674"/>
            <a:ext cx="655272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Частота гетерозиготного носительства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899592" y="5733256"/>
            <a:ext cx="6696744" cy="893713"/>
            <a:chOff x="899592" y="5733256"/>
            <a:chExt cx="6696744" cy="893713"/>
          </a:xfrm>
        </p:grpSpPr>
        <p:sp>
          <p:nvSpPr>
            <p:cNvPr id="4" name="TextBox 3"/>
            <p:cNvSpPr txBox="1"/>
            <p:nvPr/>
          </p:nvSpPr>
          <p:spPr>
            <a:xfrm>
              <a:off x="6228184" y="5733256"/>
              <a:ext cx="136815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/>
                <a:t>1 </a:t>
              </a:r>
              <a:r>
                <a:rPr lang="en-US" sz="2800" b="1" dirty="0" smtClean="0"/>
                <a:t>: </a:t>
              </a:r>
              <a:r>
                <a:rPr lang="ru-RU" sz="2800" b="1" dirty="0" smtClean="0">
                  <a:solidFill>
                    <a:srgbClr val="C00000"/>
                  </a:solidFill>
                </a:rPr>
                <a:t>11</a:t>
              </a:r>
              <a:endParaRPr lang="ru-RU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899592" y="6165304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1200" dirty="0"/>
                <a:t>Абрамов Д.Д. и др. // Вестник РГМУ.- 2015.- №4.- С.32-36.</a:t>
              </a:r>
            </a:p>
            <a:p>
              <a:r>
                <a:rPr lang="ru-RU" sz="1200" dirty="0"/>
                <a:t>Абрамов Д.Д. и др. // Вестник РГМУ.- 2016.- №6.- С.21-24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956376" y="188640"/>
            <a:ext cx="1080119" cy="864096"/>
            <a:chOff x="7956376" y="116632"/>
            <a:chExt cx="1080119" cy="86409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845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1259632" y="401604"/>
            <a:ext cx="669674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Связь частоты рецессивного заболевания и частоты гетерозиготного носительства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695" name="Text Box 7"/>
              <p:cNvSpPr txBox="1">
                <a:spLocks noChangeArrowheads="1"/>
              </p:cNvSpPr>
              <p:nvPr/>
            </p:nvSpPr>
            <p:spPr bwMode="auto">
              <a:xfrm>
                <a:off x="575486" y="2276872"/>
                <a:ext cx="8569325" cy="2805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ru-RU" sz="2000" i="1" dirty="0" smtClean="0">
                    <a:latin typeface="+mn-lt"/>
                  </a:rPr>
                  <a:t>Пример</a:t>
                </a:r>
                <a:r>
                  <a:rPr lang="en-US" sz="2000" i="1" dirty="0" smtClean="0">
                    <a:latin typeface="+mn-lt"/>
                  </a:rPr>
                  <a:t>:</a:t>
                </a:r>
                <a:endParaRPr lang="ru-RU" sz="2000" i="1" dirty="0" smtClean="0">
                  <a:latin typeface="+mn-lt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ru-RU" b="1" dirty="0" err="1" smtClean="0">
                    <a:latin typeface="+mn-lt"/>
                  </a:rPr>
                  <a:t>Фенилкетонурия</a:t>
                </a:r>
                <a:r>
                  <a:rPr lang="ru-RU" sz="1600" dirty="0" smtClean="0"/>
                  <a:t> (ген </a:t>
                </a:r>
                <a:r>
                  <a:rPr lang="ru-RU" sz="1600" b="1" i="1" dirty="0" smtClean="0">
                    <a:solidFill>
                      <a:srgbClr val="C00000"/>
                    </a:solidFill>
                  </a:rPr>
                  <a:t>РАН</a:t>
                </a:r>
                <a:r>
                  <a:rPr lang="ru-RU" sz="1600" dirty="0" smtClean="0"/>
                  <a:t>)</a:t>
                </a:r>
                <a:endParaRPr lang="en-US" sz="1600" dirty="0" smtClean="0"/>
              </a:p>
              <a:p>
                <a:pPr marL="625475" indent="255588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	</a:t>
                </a:r>
                <a:r>
                  <a:rPr lang="ru-RU" sz="1600" dirty="0" smtClean="0"/>
                  <a:t>по литературным данным частота </a:t>
                </a:r>
                <a:r>
                  <a:rPr lang="ru-RU" sz="1600" dirty="0"/>
                  <a:t>рождения </a:t>
                </a:r>
                <a:r>
                  <a:rPr lang="ru-RU" sz="1600" dirty="0" smtClean="0"/>
                  <a:t>больных около </a:t>
                </a:r>
                <a:r>
                  <a:rPr lang="ru-RU" sz="1600" b="1" dirty="0" smtClean="0">
                    <a:solidFill>
                      <a:srgbClr val="C00000"/>
                    </a:solidFill>
                  </a:rPr>
                  <a:t>1:6500</a:t>
                </a:r>
              </a:p>
              <a:p>
                <a:pPr marL="625475" indent="255588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	</a:t>
                </a:r>
                <a:r>
                  <a:rPr lang="ru-RU" sz="1600" dirty="0" smtClean="0"/>
                  <a:t>теоретическая частота гетерозиготных носителей</a:t>
                </a:r>
              </a:p>
              <a:p>
                <a:pPr marL="625475" indent="255588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ru-RU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rad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6500</m:t>
                            </m:r>
                          </m:e>
                        </m:rad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40,3</a:t>
                </a:r>
                <a:r>
                  <a:rPr lang="ru-RU" sz="2400" dirty="0" smtClean="0">
                    <a:solidFill>
                      <a:schemeClr val="tx1"/>
                    </a:solidFill>
                  </a:rPr>
                  <a:t>     </a:t>
                </a:r>
                <a:r>
                  <a:rPr lang="ru-RU" sz="1600" dirty="0" smtClean="0"/>
                  <a:t>т.е. приблизительно </a:t>
                </a:r>
                <a:r>
                  <a:rPr lang="ru-RU" sz="2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1</a:t>
                </a:r>
                <a:r>
                  <a:rPr lang="en-US" sz="2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:40</a:t>
                </a:r>
              </a:p>
              <a:p>
                <a:pPr marL="625475" indent="255588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	</a:t>
                </a:r>
                <a:r>
                  <a:rPr lang="ru-RU" sz="1600" dirty="0"/>
                  <a:t>частота </a:t>
                </a:r>
                <a:r>
                  <a:rPr lang="ru-RU" sz="1600" dirty="0" smtClean="0"/>
                  <a:t>гетерозиготных носителей в нашем наблюдении</a:t>
                </a:r>
                <a:r>
                  <a:rPr lang="en-US" sz="1600" dirty="0" smtClean="0"/>
                  <a:t>:   </a:t>
                </a:r>
                <a:r>
                  <a:rPr lang="ru-RU" b="1" dirty="0" smtClean="0"/>
                  <a:t>2,8</a:t>
                </a:r>
                <a:r>
                  <a:rPr lang="ru-RU" dirty="0" smtClean="0"/>
                  <a:t>% (</a:t>
                </a:r>
                <a:r>
                  <a:rPr lang="ru-RU" b="1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:37</a:t>
                </a:r>
                <a:r>
                  <a:rPr lang="en-US" dirty="0" smtClean="0"/>
                  <a:t>)</a:t>
                </a:r>
                <a:endParaRPr lang="ru-RU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469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486" y="2276872"/>
                <a:ext cx="8569325" cy="2805961"/>
              </a:xfrm>
              <a:prstGeom prst="rect">
                <a:avLst/>
              </a:prstGeom>
              <a:blipFill rotWithShape="0">
                <a:blip r:embed="rId3"/>
                <a:stretch>
                  <a:fillRect l="-711" t="-1304" b="-260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3491880" y="1484784"/>
                <a:ext cx="1272143" cy="8669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rad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484784"/>
                <a:ext cx="1272143" cy="8669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5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889" y="188640"/>
            <a:ext cx="2726045" cy="2380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54306" y="1052736"/>
            <a:ext cx="466961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Первый геном: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Проект «геном человека»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cs typeface="+mn-cs"/>
              </a:rPr>
              <a:t>1990-2003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гг.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Участвовали лаборатории по всему миру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Стоимость проекта: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$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3 </a:t>
            </a:r>
            <a:r>
              <a:rPr lang="ru-RU" sz="2000" b="1" dirty="0" smtClean="0">
                <a:solidFill>
                  <a:srgbClr val="C00000"/>
                </a:solidFill>
                <a:latin typeface="Calibri" panose="020F0502020204030204"/>
                <a:cs typeface="+mn-cs"/>
              </a:rPr>
              <a:t>миллиарда</a:t>
            </a:r>
            <a:endParaRPr lang="en-US" dirty="0">
              <a:solidFill>
                <a:srgbClr val="C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27" y="3130826"/>
            <a:ext cx="5212761" cy="3476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4FD681E-B025-450A-9C2E-F89D3D5E6F73}"/>
              </a:ext>
            </a:extLst>
          </p:cNvPr>
          <p:cNvSpPr txBox="1"/>
          <p:nvPr/>
        </p:nvSpPr>
        <p:spPr>
          <a:xfrm>
            <a:off x="5657732" y="2564904"/>
            <a:ext cx="3232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Первое бумажное издание генома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4E9851-AE3A-4DD0-9607-DAE0B7ECAB9C}"/>
              </a:ext>
            </a:extLst>
          </p:cNvPr>
          <p:cNvSpPr txBox="1"/>
          <p:nvPr/>
        </p:nvSpPr>
        <p:spPr>
          <a:xfrm>
            <a:off x="554306" y="3185054"/>
            <a:ext cx="46941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Стоимость секвенирования генома человека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BBD5522-E7F7-47F1-9557-7385B2E38A4E}"/>
              </a:ext>
            </a:extLst>
          </p:cNvPr>
          <p:cNvSpPr txBox="1"/>
          <p:nvPr/>
        </p:nvSpPr>
        <p:spPr>
          <a:xfrm>
            <a:off x="5292080" y="3068960"/>
            <a:ext cx="37871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cs typeface="+mn-cs"/>
              </a:rPr>
              <a:t>Секвенирование генома сейчас: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~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1 неделя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&lt;10 000 $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Анализ данных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473" y="3744976"/>
            <a:ext cx="1202003" cy="17385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8978" y="188640"/>
            <a:ext cx="4514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rgbClr val="1F497D">
                    <a:lumMod val="75000"/>
                  </a:srgbClr>
                </a:solidFill>
              </a:rPr>
              <a:t>Секвенирование</a:t>
            </a:r>
            <a:r>
              <a:rPr lang="ru-RU" sz="28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</a:rPr>
              <a:t>генома</a:t>
            </a:r>
            <a:endParaRPr lang="en-US" sz="28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7864" y="385202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NGS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21" name="Прямая со стрелкой 20"/>
          <p:cNvCxnSpPr>
            <a:stCxn id="19" idx="1"/>
          </p:cNvCxnSpPr>
          <p:nvPr/>
        </p:nvCxnSpPr>
        <p:spPr>
          <a:xfrm flipH="1">
            <a:off x="2699792" y="4036687"/>
            <a:ext cx="648072" cy="112393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5412988" y="5545379"/>
            <a:ext cx="3645379" cy="922053"/>
            <a:chOff x="5412988" y="5478747"/>
            <a:chExt cx="3645379" cy="922053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5412988" y="5483513"/>
              <a:ext cx="3584055" cy="9172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12988" y="5478747"/>
              <a:ext cx="364537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ru-RU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Экзом</a:t>
              </a:r>
              <a:r>
                <a:rPr lang="ru-RU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dirty="0" smtClean="0"/>
                <a:t>– </a:t>
              </a:r>
              <a:br>
                <a:rPr lang="ru-RU" dirty="0" smtClean="0"/>
              </a:br>
              <a:r>
                <a:rPr lang="ru-RU" sz="1600" dirty="0" smtClean="0"/>
                <a:t>совокупность всех </a:t>
              </a:r>
              <a:r>
                <a:rPr lang="ru-RU" sz="1600" dirty="0" err="1" smtClean="0"/>
                <a:t>экзонов</a:t>
              </a:r>
              <a:r>
                <a:rPr lang="ru-RU" sz="1600" dirty="0" smtClean="0"/>
                <a:t> в геноме (и регуляторных областей)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05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885" y="278889"/>
            <a:ext cx="7618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sz="28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Секвенирование</a:t>
            </a:r>
            <a:r>
              <a:rPr kumimoji="1"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sz="28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экзома</a:t>
            </a:r>
            <a:r>
              <a:rPr kumimoji="1"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«здорового» человека</a:t>
            </a:r>
            <a:endParaRPr kumimoji="1" lang="en-US" sz="28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749" y="1268760"/>
            <a:ext cx="8287699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000" b="1" dirty="0" smtClean="0"/>
              <a:t>Общая характеристика:</a:t>
            </a:r>
            <a:endParaRPr lang="ru-RU" sz="2000" dirty="0" smtClean="0"/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00000"/>
                </a:solidFill>
              </a:rPr>
              <a:t>25</a:t>
            </a:r>
            <a:r>
              <a:rPr lang="ru-RU" sz="2000" dirty="0" smtClean="0"/>
              <a:t> образцов ДНК «здоровых» добровольцев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О</a:t>
            </a:r>
            <a:r>
              <a:rPr lang="ru-RU" sz="2000" dirty="0"/>
              <a:t>коло </a:t>
            </a:r>
            <a:r>
              <a:rPr lang="ru-RU" sz="2000" b="1" dirty="0" smtClean="0">
                <a:solidFill>
                  <a:srgbClr val="800000"/>
                </a:solidFill>
              </a:rPr>
              <a:t>20 </a:t>
            </a:r>
            <a:r>
              <a:rPr lang="ru-RU" sz="2000" b="1" dirty="0">
                <a:solidFill>
                  <a:srgbClr val="800000"/>
                </a:solidFill>
              </a:rPr>
              <a:t>000 </a:t>
            </a:r>
            <a:r>
              <a:rPr lang="ru-RU" sz="2000" dirty="0"/>
              <a:t>генов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00000"/>
                </a:solidFill>
              </a:rPr>
              <a:t>97</a:t>
            </a:r>
            <a:r>
              <a:rPr lang="en-US" sz="2000" b="1" dirty="0">
                <a:solidFill>
                  <a:srgbClr val="800000"/>
                </a:solidFill>
              </a:rPr>
              <a:t>%</a:t>
            </a:r>
            <a:r>
              <a:rPr lang="en-US" sz="2000" b="1" dirty="0"/>
              <a:t> </a:t>
            </a:r>
            <a:r>
              <a:rPr lang="ru-RU" sz="2000" dirty="0"/>
              <a:t>кодирующих последовательностей</a:t>
            </a:r>
            <a:endParaRPr lang="ru-RU" sz="2000" dirty="0" smtClean="0"/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 err="1" smtClean="0"/>
              <a:t>Секвенирование</a:t>
            </a:r>
            <a:r>
              <a:rPr lang="ru-RU" sz="2000" dirty="0" smtClean="0"/>
              <a:t> более </a:t>
            </a:r>
            <a:r>
              <a:rPr lang="en-US" sz="2000" b="1" dirty="0">
                <a:solidFill>
                  <a:srgbClr val="800000"/>
                </a:solidFill>
              </a:rPr>
              <a:t>40 </a:t>
            </a:r>
            <a:r>
              <a:rPr lang="ru-RU" sz="2000" b="1" dirty="0" err="1">
                <a:solidFill>
                  <a:srgbClr val="800000"/>
                </a:solidFill>
              </a:rPr>
              <a:t>млн.</a:t>
            </a:r>
            <a:r>
              <a:rPr lang="ru-RU" sz="2000" b="1" dirty="0" err="1"/>
              <a:t>п.н</a:t>
            </a:r>
            <a:r>
              <a:rPr lang="ru-RU" sz="2000" dirty="0"/>
              <a:t>.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Около </a:t>
            </a:r>
            <a:r>
              <a:rPr lang="ru-RU" sz="2000" b="1" dirty="0">
                <a:solidFill>
                  <a:srgbClr val="800000"/>
                </a:solidFill>
              </a:rPr>
              <a:t>1.5</a:t>
            </a:r>
            <a:r>
              <a:rPr lang="en-US" sz="2000" b="1" dirty="0">
                <a:solidFill>
                  <a:srgbClr val="800000"/>
                </a:solidFill>
              </a:rPr>
              <a:t>%</a:t>
            </a:r>
            <a:r>
              <a:rPr lang="en-US" sz="2000" dirty="0"/>
              <a:t> </a:t>
            </a:r>
            <a:r>
              <a:rPr lang="ru-RU" sz="2000" dirty="0"/>
              <a:t>последовательности генома</a:t>
            </a:r>
            <a:endParaRPr lang="en-US" sz="2000" dirty="0"/>
          </a:p>
          <a:p>
            <a:pPr>
              <a:lnSpc>
                <a:spcPct val="125000"/>
              </a:lnSpc>
            </a:pPr>
            <a:endParaRPr lang="ru-RU" dirty="0"/>
          </a:p>
          <a:p>
            <a:pPr>
              <a:lnSpc>
                <a:spcPct val="125000"/>
              </a:lnSpc>
            </a:pPr>
            <a:r>
              <a:rPr lang="ru-RU" sz="2000" b="1" dirty="0" smtClean="0"/>
              <a:t>Ограничения:</a:t>
            </a:r>
            <a:endParaRPr lang="ru-RU" sz="2000" b="1" dirty="0"/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Определение </a:t>
            </a:r>
            <a:r>
              <a:rPr lang="ru-RU" sz="2000" dirty="0" err="1"/>
              <a:t>делеций</a:t>
            </a:r>
            <a:r>
              <a:rPr lang="ru-RU" sz="2000" dirty="0"/>
              <a:t> и дупликаций размером более </a:t>
            </a:r>
            <a:r>
              <a:rPr lang="ru-RU" sz="2000" b="1" dirty="0"/>
              <a:t>50 </a:t>
            </a:r>
            <a:r>
              <a:rPr lang="ru-RU" sz="2000" b="1" dirty="0" err="1"/>
              <a:t>п.н</a:t>
            </a:r>
            <a:r>
              <a:rPr lang="ru-RU" sz="2000" b="1" dirty="0"/>
              <a:t>.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Определение вариантов в областях </a:t>
            </a:r>
            <a:r>
              <a:rPr lang="ru-RU" sz="2000" dirty="0" err="1"/>
              <a:t>гомополимеров</a:t>
            </a:r>
            <a:r>
              <a:rPr lang="ru-RU" sz="2000" dirty="0"/>
              <a:t>.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Определение вариантов в генах, для которых есть </a:t>
            </a:r>
            <a:r>
              <a:rPr lang="ru-RU" sz="2000" dirty="0" err="1"/>
              <a:t>псевдогены</a:t>
            </a:r>
            <a:r>
              <a:rPr lang="ru-RU" sz="2000" dirty="0"/>
              <a:t>.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Определение транслокаций.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Мутации в </a:t>
            </a:r>
            <a:r>
              <a:rPr lang="ru-RU" sz="2000" dirty="0" err="1" smtClean="0"/>
              <a:t>некодирующих</a:t>
            </a:r>
            <a:r>
              <a:rPr lang="ru-RU" sz="2000" dirty="0" smtClean="0"/>
              <a:t> регионах.</a:t>
            </a:r>
            <a:endParaRPr lang="ru-RU" sz="2000" dirty="0"/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01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749" y="1268760"/>
            <a:ext cx="82876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000" b="1" dirty="0"/>
              <a:t>Анализ </a:t>
            </a:r>
            <a:r>
              <a:rPr lang="ru-RU" sz="2000" b="1" dirty="0" smtClean="0"/>
              <a:t>данных</a:t>
            </a:r>
          </a:p>
          <a:p>
            <a:pPr>
              <a:lnSpc>
                <a:spcPct val="125000"/>
              </a:lnSpc>
            </a:pPr>
            <a:endParaRPr lang="ru-RU" sz="2000" dirty="0" smtClean="0"/>
          </a:p>
          <a:p>
            <a:pPr>
              <a:lnSpc>
                <a:spcPct val="125000"/>
              </a:lnSpc>
            </a:pPr>
            <a:r>
              <a:rPr lang="ru-RU" sz="2000" dirty="0"/>
              <a:t>Все находки в результате анализа делили на:</a:t>
            </a:r>
          </a:p>
          <a:p>
            <a:pPr marL="342900" indent="-34290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патогенные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/>
              <a:t>(патогенные, вероятно патогенные)</a:t>
            </a:r>
          </a:p>
          <a:p>
            <a:pPr marL="342900" indent="-34290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неясной клинической значимости</a:t>
            </a:r>
          </a:p>
          <a:p>
            <a:pPr marL="342900" indent="-34290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непатогенные</a:t>
            </a:r>
            <a:r>
              <a:rPr lang="ru-RU" sz="2000" dirty="0"/>
              <a:t> (вероятно непатогенные, непатогенные)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0562" y="4005064"/>
            <a:ext cx="7357782" cy="213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0">
              <a:lnSpc>
                <a:spcPct val="125000"/>
              </a:lnSpc>
              <a:buNone/>
            </a:pPr>
            <a:r>
              <a:rPr lang="ru-RU" b="1" i="1" dirty="0"/>
              <a:t>К</a:t>
            </a:r>
            <a:r>
              <a:rPr lang="ru-RU" b="1" i="1" dirty="0" smtClean="0"/>
              <a:t>ритерии оценки</a:t>
            </a:r>
            <a:r>
              <a:rPr lang="en-US" b="1" i="1" dirty="0" smtClean="0"/>
              <a:t>:</a:t>
            </a:r>
          </a:p>
          <a:p>
            <a:pPr marL="6413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i="1" dirty="0" smtClean="0"/>
              <a:t>описание </a:t>
            </a:r>
            <a:r>
              <a:rPr lang="ru-RU" i="1" dirty="0"/>
              <a:t>в базах </a:t>
            </a:r>
            <a:r>
              <a:rPr lang="ru-RU" i="1" dirty="0" smtClean="0"/>
              <a:t>данных</a:t>
            </a:r>
            <a:endParaRPr lang="en-US" i="1" dirty="0" smtClean="0"/>
          </a:p>
          <a:p>
            <a:pPr marL="6413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i="1" dirty="0" smtClean="0"/>
              <a:t>частота </a:t>
            </a:r>
            <a:r>
              <a:rPr lang="ru-RU" i="1" dirty="0"/>
              <a:t>встречаемости в </a:t>
            </a:r>
            <a:r>
              <a:rPr lang="ru-RU" i="1" dirty="0" smtClean="0"/>
              <a:t>популяции</a:t>
            </a:r>
            <a:endParaRPr lang="en-US" i="1" dirty="0" smtClean="0"/>
          </a:p>
          <a:p>
            <a:pPr marL="6413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i="1" dirty="0" smtClean="0"/>
              <a:t>характер замен</a:t>
            </a:r>
            <a:endParaRPr lang="en-US" i="1" dirty="0" smtClean="0"/>
          </a:p>
          <a:p>
            <a:pPr marL="6413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i="1" dirty="0" smtClean="0"/>
              <a:t>данные </a:t>
            </a:r>
            <a:r>
              <a:rPr lang="ru-RU" i="1" dirty="0"/>
              <a:t>программ – </a:t>
            </a:r>
            <a:r>
              <a:rPr lang="ru-RU" i="1" dirty="0" smtClean="0"/>
              <a:t>предсказателей</a:t>
            </a:r>
            <a:endParaRPr lang="en-US" i="1" dirty="0" smtClean="0"/>
          </a:p>
          <a:p>
            <a:pPr marL="6413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i="1" dirty="0" smtClean="0"/>
              <a:t>уровень </a:t>
            </a:r>
            <a:r>
              <a:rPr lang="ru-RU" i="1" dirty="0"/>
              <a:t>доказательности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885" y="278889"/>
            <a:ext cx="7618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sz="28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Секвенирование</a:t>
            </a:r>
            <a:r>
              <a:rPr kumimoji="1"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sz="28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экзома</a:t>
            </a:r>
            <a:r>
              <a:rPr kumimoji="1"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«здорового» человека</a:t>
            </a:r>
            <a:endParaRPr kumimoji="1" lang="en-US" sz="28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55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s5 ion">
            <a:extLst>
              <a:ext uri="{FF2B5EF4-FFF2-40B4-BE49-F238E27FC236}">
                <a16:creationId xmlns="" xmlns:a16="http://schemas.microsoft.com/office/drawing/2014/main" id="{6ABA26AE-1AD5-4E90-BC2B-3A274FF2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23055"/>
            <a:ext cx="2987824" cy="215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749" y="1346860"/>
            <a:ext cx="8614841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000" b="1" dirty="0" smtClean="0"/>
              <a:t>Результаты</a:t>
            </a:r>
          </a:p>
          <a:p>
            <a:pPr>
              <a:lnSpc>
                <a:spcPct val="125000"/>
              </a:lnSpc>
            </a:pPr>
            <a:endParaRPr lang="ru-RU" sz="2000" dirty="0" smtClean="0"/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/>
              <a:t>Образцов </a:t>
            </a:r>
            <a:r>
              <a:rPr lang="ru-RU" sz="2000" dirty="0"/>
              <a:t>с патогенными </a:t>
            </a:r>
            <a:r>
              <a:rPr lang="ru-RU" sz="2000" dirty="0" smtClean="0"/>
              <a:t>мутациями </a:t>
            </a:r>
            <a:br>
              <a:rPr lang="ru-RU" sz="2000" dirty="0" smtClean="0"/>
            </a:br>
            <a:r>
              <a:rPr lang="ru-RU" sz="2000" dirty="0" smtClean="0"/>
              <a:t>(</a:t>
            </a:r>
            <a:r>
              <a:rPr lang="ru-RU" sz="2000" dirty="0"/>
              <a:t>включая «вероятно патогенные») – </a:t>
            </a:r>
            <a:r>
              <a:rPr lang="ru-RU" sz="2000" b="1" dirty="0">
                <a:solidFill>
                  <a:srgbClr val="800000"/>
                </a:solidFill>
              </a:rPr>
              <a:t>92%</a:t>
            </a:r>
            <a:r>
              <a:rPr lang="ru-RU" sz="2000" dirty="0"/>
              <a:t> (</a:t>
            </a:r>
            <a:r>
              <a:rPr lang="ru-RU" sz="2000" b="1" dirty="0">
                <a:solidFill>
                  <a:srgbClr val="800000"/>
                </a:solidFill>
              </a:rPr>
              <a:t>23</a:t>
            </a:r>
            <a:r>
              <a:rPr lang="ru-RU" sz="2000" dirty="0"/>
              <a:t> из 25</a:t>
            </a:r>
            <a:r>
              <a:rPr lang="ru-RU" sz="2000" dirty="0" smtClean="0"/>
              <a:t>)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/>
              <a:t>Образцов </a:t>
            </a:r>
            <a:r>
              <a:rPr lang="ru-RU" sz="2000" dirty="0"/>
              <a:t>с патогенными </a:t>
            </a:r>
            <a:r>
              <a:rPr lang="ru-RU" sz="2000" dirty="0" smtClean="0"/>
              <a:t>мутациями </a:t>
            </a:r>
            <a:br>
              <a:rPr lang="ru-RU" sz="2000" dirty="0" smtClean="0"/>
            </a:br>
            <a:r>
              <a:rPr lang="ru-RU" sz="2000" dirty="0" smtClean="0"/>
              <a:t>(</a:t>
            </a:r>
            <a:r>
              <a:rPr lang="ru-RU" sz="2000" dirty="0"/>
              <a:t>только тяжелые «однозначно патогенные») - </a:t>
            </a:r>
            <a:r>
              <a:rPr lang="ru-RU" sz="2000" b="1" dirty="0">
                <a:solidFill>
                  <a:srgbClr val="800000"/>
                </a:solidFill>
              </a:rPr>
              <a:t>60</a:t>
            </a:r>
            <a:r>
              <a:rPr lang="ru-RU" sz="2000" b="1" dirty="0" smtClean="0">
                <a:solidFill>
                  <a:srgbClr val="800000"/>
                </a:solidFill>
              </a:rPr>
              <a:t>% </a:t>
            </a:r>
            <a:r>
              <a:rPr lang="ru-RU" sz="2000" dirty="0" smtClean="0"/>
              <a:t>(</a:t>
            </a:r>
            <a:r>
              <a:rPr lang="ru-RU" sz="2000" b="1" dirty="0">
                <a:solidFill>
                  <a:srgbClr val="800000"/>
                </a:solidFill>
              </a:rPr>
              <a:t>15</a:t>
            </a:r>
            <a:r>
              <a:rPr lang="ru-RU" sz="2000" dirty="0"/>
              <a:t> </a:t>
            </a:r>
            <a:r>
              <a:rPr lang="ru-RU" sz="2000" dirty="0" smtClean="0"/>
              <a:t>из 25) </a:t>
            </a:r>
            <a:endParaRPr lang="ru-RU" sz="2000" dirty="0"/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7445375" algn="l"/>
              </a:tabLst>
            </a:pPr>
            <a:r>
              <a:rPr lang="ru-RU" sz="2000" dirty="0"/>
              <a:t>Выявлено мутаций – </a:t>
            </a:r>
            <a:r>
              <a:rPr lang="en-US" sz="2000" b="1" dirty="0" smtClean="0">
                <a:solidFill>
                  <a:srgbClr val="800000"/>
                </a:solidFill>
              </a:rPr>
              <a:t>42</a:t>
            </a:r>
            <a:endParaRPr lang="ru-RU" sz="2000" b="1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7445375" algn="l"/>
              </a:tabLst>
            </a:pPr>
            <a:r>
              <a:rPr lang="ru-RU" sz="2000" dirty="0" smtClean="0"/>
              <a:t>Количество </a:t>
            </a:r>
            <a:r>
              <a:rPr lang="ru-RU" sz="2000" dirty="0"/>
              <a:t>мутаций у одного </a:t>
            </a:r>
            <a:r>
              <a:rPr lang="ru-RU" sz="2000" dirty="0" smtClean="0"/>
              <a:t>человека </a:t>
            </a:r>
            <a:r>
              <a:rPr lang="ru-RU" sz="2000" dirty="0"/>
              <a:t>– от 0 до 4 (в среднем </a:t>
            </a:r>
            <a:r>
              <a:rPr lang="ru-RU" sz="2000" b="1" dirty="0">
                <a:solidFill>
                  <a:srgbClr val="800000"/>
                </a:solidFill>
              </a:rPr>
              <a:t>1,</a:t>
            </a:r>
            <a:r>
              <a:rPr lang="en-US" sz="2000" b="1" dirty="0">
                <a:solidFill>
                  <a:srgbClr val="800000"/>
                </a:solidFill>
              </a:rPr>
              <a:t>7</a:t>
            </a:r>
            <a:r>
              <a:rPr lang="ru-RU" sz="2000" dirty="0"/>
              <a:t>)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/>
              <a:t>Количество тяжелых синдромов (заболеваний) - </a:t>
            </a:r>
            <a:r>
              <a:rPr lang="ru-RU" sz="2000" b="1" dirty="0" smtClean="0">
                <a:solidFill>
                  <a:srgbClr val="800000"/>
                </a:solidFill>
              </a:rPr>
              <a:t>19</a:t>
            </a:r>
            <a:endParaRPr lang="ru-RU" sz="2000" b="1" dirty="0">
              <a:solidFill>
                <a:srgbClr val="80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650088" y="5805264"/>
            <a:ext cx="1080119" cy="864096"/>
            <a:chOff x="7956376" y="116632"/>
            <a:chExt cx="1080119" cy="86409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297885" y="278889"/>
            <a:ext cx="7618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sz="28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Секвенирование</a:t>
            </a:r>
            <a:r>
              <a:rPr kumimoji="1"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sz="28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экзома</a:t>
            </a:r>
            <a:r>
              <a:rPr kumimoji="1"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«здорового» человека</a:t>
            </a:r>
            <a:endParaRPr kumimoji="1" lang="en-US" sz="28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50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994122"/>
          </a:xfrm>
          <a:extLst/>
        </p:spPr>
        <p:txBody>
          <a:bodyPr rIns="4572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hangingPunct="1">
              <a:defRPr/>
            </a:pPr>
            <a:r>
              <a:rPr kumimoji="0" lang="ru-RU" sz="3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Актуальность</a:t>
            </a:r>
            <a:endParaRPr kumimoji="0" lang="ru-RU" sz="3600" b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4275" name="Содержимое 2"/>
          <p:cNvSpPr>
            <a:spLocks noGrp="1"/>
          </p:cNvSpPr>
          <p:nvPr>
            <p:ph idx="1"/>
          </p:nvPr>
        </p:nvSpPr>
        <p:spPr>
          <a:xfrm>
            <a:off x="531440" y="1196975"/>
            <a:ext cx="7640960" cy="2808089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ru-RU" sz="20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Хромосомные анеуплоидии (ХА)</a:t>
            </a:r>
            <a:r>
              <a:rPr lang="en-US" altLang="ru-RU" sz="20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2000" dirty="0" smtClean="0"/>
              <a:t>- генетическая патология, при которой число хромосом в клетках не кратно основному набору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800" b="1" dirty="0" smtClean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400" b="1" dirty="0" smtClean="0"/>
              <a:t> </a:t>
            </a:r>
            <a:r>
              <a:rPr lang="ru-RU" altLang="ru-RU" sz="1800" b="1" dirty="0" smtClean="0"/>
              <a:t>У новорожденных наиболее часто встречаются</a:t>
            </a:r>
            <a:r>
              <a:rPr lang="en-US" altLang="ru-RU" sz="1800" dirty="0" smtClean="0"/>
              <a:t>:</a:t>
            </a:r>
            <a:endParaRPr lang="ru-RU" altLang="ru-RU" sz="1800" dirty="0" smtClean="0"/>
          </a:p>
          <a:p>
            <a:pPr marL="0" indent="0">
              <a:buClr>
                <a:srgbClr val="17375E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ru-RU" sz="2000" dirty="0" smtClean="0"/>
              <a:t> </a:t>
            </a:r>
            <a:r>
              <a:rPr lang="ru-RU" altLang="ru-RU" sz="2000" dirty="0" err="1" smtClean="0"/>
              <a:t>трисомия</a:t>
            </a:r>
            <a:r>
              <a:rPr lang="ru-RU" altLang="ru-RU" sz="2000" dirty="0" smtClean="0"/>
              <a:t> по хромосоме</a:t>
            </a:r>
            <a:r>
              <a:rPr lang="en-US" altLang="ru-RU" sz="2000" dirty="0" smtClean="0"/>
              <a:t> </a:t>
            </a:r>
            <a:r>
              <a:rPr lang="ru-RU" altLang="ru-RU" sz="2000" b="1" dirty="0" smtClean="0">
                <a:solidFill>
                  <a:srgbClr val="17375E"/>
                </a:solidFill>
              </a:rPr>
              <a:t>21</a:t>
            </a:r>
            <a:r>
              <a:rPr lang="ru-RU" altLang="ru-RU" sz="2000" dirty="0" smtClean="0"/>
              <a:t> </a:t>
            </a:r>
            <a:r>
              <a:rPr lang="en-US" altLang="ru-RU" sz="2000" dirty="0" smtClean="0"/>
              <a:t>(</a:t>
            </a:r>
            <a:r>
              <a:rPr lang="ru-RU" altLang="ru-RU" sz="2000" dirty="0" smtClean="0"/>
              <a:t>синдром Дауна,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1</a:t>
            </a:r>
            <a:r>
              <a:rPr lang="en-US" altLang="ru-RU" sz="2000" b="1" dirty="0" smtClean="0">
                <a:solidFill>
                  <a:srgbClr val="C00000"/>
                </a:solidFill>
              </a:rPr>
              <a:t>:650-1000 </a:t>
            </a:r>
            <a:r>
              <a:rPr lang="ru-RU" altLang="ru-RU" sz="2000" dirty="0" smtClean="0"/>
              <a:t>родов)</a:t>
            </a:r>
          </a:p>
          <a:p>
            <a:pPr marL="0" indent="0">
              <a:buClr>
                <a:srgbClr val="17375E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ru-RU" sz="2000" dirty="0" smtClean="0"/>
              <a:t> </a:t>
            </a:r>
            <a:r>
              <a:rPr lang="ru-RU" altLang="ru-RU" sz="2000" dirty="0" err="1" smtClean="0"/>
              <a:t>трисомия</a:t>
            </a:r>
            <a:r>
              <a:rPr lang="ru-RU" altLang="ru-RU" sz="2000" dirty="0" smtClean="0"/>
              <a:t> по хромосоме </a:t>
            </a:r>
            <a:r>
              <a:rPr lang="ru-RU" altLang="ru-RU" sz="2000" b="1" dirty="0" smtClean="0">
                <a:solidFill>
                  <a:srgbClr val="17375E"/>
                </a:solidFill>
              </a:rPr>
              <a:t>18</a:t>
            </a:r>
            <a:r>
              <a:rPr lang="ru-RU" altLang="ru-RU" sz="2000" dirty="0" smtClean="0"/>
              <a:t> (синдром Эдвардса,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1</a:t>
            </a:r>
            <a:r>
              <a:rPr lang="en-US" altLang="ru-RU" sz="2000" b="1" dirty="0" smtClean="0">
                <a:solidFill>
                  <a:srgbClr val="C00000"/>
                </a:solidFill>
              </a:rPr>
              <a:t>:6000-8000</a:t>
            </a:r>
            <a:r>
              <a:rPr lang="ru-RU" altLang="ru-RU" sz="2000" dirty="0" smtClean="0"/>
              <a:t>)</a:t>
            </a:r>
            <a:endParaRPr lang="en-US" altLang="ru-RU" sz="2000" dirty="0" smtClean="0"/>
          </a:p>
          <a:p>
            <a:pPr marL="0" indent="0">
              <a:buClr>
                <a:srgbClr val="17375E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ru-RU" sz="2000" dirty="0" smtClean="0"/>
              <a:t> </a:t>
            </a:r>
            <a:r>
              <a:rPr lang="ru-RU" altLang="ru-RU" sz="2000" dirty="0" err="1" smtClean="0"/>
              <a:t>трисомия</a:t>
            </a:r>
            <a:r>
              <a:rPr lang="ru-RU" altLang="ru-RU" sz="2000" dirty="0" smtClean="0"/>
              <a:t> по хромосоме </a:t>
            </a:r>
            <a:r>
              <a:rPr lang="ru-RU" altLang="ru-RU" sz="2000" b="1" dirty="0" smtClean="0">
                <a:solidFill>
                  <a:srgbClr val="17375E"/>
                </a:solidFill>
              </a:rPr>
              <a:t>13</a:t>
            </a:r>
            <a:r>
              <a:rPr lang="ru-RU" altLang="ru-RU" sz="2000" dirty="0" smtClean="0"/>
              <a:t> (синдром </a:t>
            </a:r>
            <a:r>
              <a:rPr lang="ru-RU" altLang="ru-RU" sz="2000" dirty="0" err="1" smtClean="0"/>
              <a:t>Патау</a:t>
            </a:r>
            <a:r>
              <a:rPr lang="ru-RU" altLang="ru-RU" sz="2000" dirty="0" smtClean="0"/>
              <a:t>,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1</a:t>
            </a:r>
            <a:r>
              <a:rPr lang="en-US" altLang="ru-RU" sz="2000" b="1" dirty="0" smtClean="0">
                <a:solidFill>
                  <a:srgbClr val="C00000"/>
                </a:solidFill>
              </a:rPr>
              <a:t>:10000-16000 </a:t>
            </a:r>
            <a:r>
              <a:rPr lang="ru-RU" altLang="ru-RU" sz="2000" dirty="0" smtClean="0"/>
              <a:t>родов)</a:t>
            </a:r>
          </a:p>
        </p:txBody>
      </p:sp>
      <p:pic>
        <p:nvPicPr>
          <p:cNvPr id="6" name="Picture 6" descr="Картинки по запросу трисомия 21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732" r="13095"/>
          <a:stretch/>
        </p:blipFill>
        <p:spPr bwMode="auto">
          <a:xfrm>
            <a:off x="611560" y="4285545"/>
            <a:ext cx="1943100" cy="167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4149526"/>
            <a:ext cx="54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ru-RU" sz="2000" dirty="0" smtClean="0">
                <a:latin typeface="+mn-lt"/>
                <a:ea typeface="Arial" charset="0"/>
              </a:rPr>
              <a:t>Причиной </a:t>
            </a:r>
            <a:r>
              <a:rPr kumimoji="1" lang="ru-RU" sz="2000" dirty="0">
                <a:latin typeface="+mn-lt"/>
                <a:ea typeface="Arial" charset="0"/>
              </a:rPr>
              <a:t>синдромов Дауна, Эдвардса или </a:t>
            </a:r>
            <a:r>
              <a:rPr kumimoji="1" lang="ru-RU" sz="2000" dirty="0" err="1">
                <a:latin typeface="+mn-lt"/>
                <a:ea typeface="Arial" charset="0"/>
              </a:rPr>
              <a:t>Патау</a:t>
            </a:r>
            <a:r>
              <a:rPr kumimoji="1" lang="ru-RU" sz="2000" dirty="0">
                <a:latin typeface="+mn-lt"/>
                <a:ea typeface="Arial" charset="0"/>
              </a:rPr>
              <a:t> у детей также могут являться частичные анеуплоидии, при наличии у клинически здоровых родителей сбалансированных  перестроек (</a:t>
            </a:r>
            <a:r>
              <a:rPr kumimoji="1" lang="ru-RU" sz="2000" dirty="0" err="1">
                <a:latin typeface="+mn-lt"/>
                <a:ea typeface="Arial" charset="0"/>
              </a:rPr>
              <a:t>транслокаций</a:t>
            </a:r>
            <a:r>
              <a:rPr kumimoji="1" lang="ru-RU" sz="2000" dirty="0">
                <a:latin typeface="+mn-lt"/>
                <a:ea typeface="Arial" charset="0"/>
              </a:rPr>
              <a:t>),  в которые вовлечены хромосомы 21, 18 и </a:t>
            </a:r>
            <a:r>
              <a:rPr kumimoji="1" lang="ru-RU" sz="2000" dirty="0" smtClean="0">
                <a:latin typeface="+mn-lt"/>
                <a:ea typeface="Arial" charset="0"/>
              </a:rPr>
              <a:t>13</a:t>
            </a:r>
            <a:endParaRPr kumimoji="1" lang="ru-RU" sz="2000" dirty="0">
              <a:latin typeface="+mn-lt"/>
              <a:ea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08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7812361" y="5805264"/>
            <a:ext cx="1080119" cy="864096"/>
            <a:chOff x="7956376" y="116632"/>
            <a:chExt cx="1080119" cy="864096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+mn-ea"/>
              </a:rPr>
              <a:t>Список тяжелых заболеваний, связанных с выявленными мутациями</a:t>
            </a:r>
            <a:r>
              <a:rPr lang="ru-RU" sz="3600" dirty="0" smtClean="0">
                <a:latin typeface="+mn-lt"/>
              </a:rPr>
              <a:t/>
            </a:r>
            <a:br>
              <a:rPr lang="ru-RU" sz="3600" dirty="0" smtClean="0">
                <a:latin typeface="+mn-lt"/>
              </a:rPr>
            </a:br>
            <a:r>
              <a:rPr lang="ru-RU" sz="2400" i="1" dirty="0" smtClean="0">
                <a:latin typeface="+mn-lt"/>
              </a:rPr>
              <a:t>(гетерозиготное носительство) </a:t>
            </a:r>
            <a:endParaRPr lang="ru-RU" sz="2400" i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7"/>
            <a:ext cx="4258816" cy="4713387"/>
          </a:xfrm>
        </p:spPr>
        <p:txBody>
          <a:bodyPr>
            <a:noAutofit/>
          </a:bodyPr>
          <a:lstStyle/>
          <a:p>
            <a:r>
              <a:rPr lang="ru-RU" sz="2000" dirty="0" smtClean="0"/>
              <a:t>Альбинизм </a:t>
            </a:r>
            <a:r>
              <a:rPr lang="ru-RU" sz="2000" dirty="0"/>
              <a:t>тип 1B</a:t>
            </a:r>
          </a:p>
          <a:p>
            <a:r>
              <a:rPr lang="ru-RU" sz="2000" dirty="0" err="1"/>
              <a:t>Амавроз</a:t>
            </a:r>
            <a:r>
              <a:rPr lang="ru-RU" sz="2000" dirty="0"/>
              <a:t> </a:t>
            </a:r>
            <a:r>
              <a:rPr lang="ru-RU" sz="2000" dirty="0" err="1"/>
              <a:t>Лебера</a:t>
            </a:r>
            <a:endParaRPr lang="ru-RU" sz="2000" dirty="0"/>
          </a:p>
          <a:p>
            <a:r>
              <a:rPr lang="ru-RU" sz="2000" dirty="0"/>
              <a:t>Болезнь Гоше тип 1</a:t>
            </a:r>
          </a:p>
          <a:p>
            <a:r>
              <a:rPr lang="ru-RU" sz="2000" dirty="0" err="1"/>
              <a:t>Гипотиреоидизм</a:t>
            </a:r>
            <a:r>
              <a:rPr lang="ru-RU" sz="2000" dirty="0"/>
              <a:t> врождённый</a:t>
            </a:r>
          </a:p>
          <a:p>
            <a:r>
              <a:rPr lang="ru-RU" sz="2000" dirty="0"/>
              <a:t>Гипофизарная недостаточность</a:t>
            </a:r>
          </a:p>
          <a:p>
            <a:r>
              <a:rPr lang="ru-RU" sz="2000" dirty="0" err="1"/>
              <a:t>Глутаровая</a:t>
            </a:r>
            <a:r>
              <a:rPr lang="ru-RU" sz="2000" dirty="0"/>
              <a:t> </a:t>
            </a:r>
            <a:r>
              <a:rPr lang="ru-RU" sz="2000" dirty="0" err="1"/>
              <a:t>ацидурия</a:t>
            </a:r>
            <a:r>
              <a:rPr lang="ru-RU" sz="2000" dirty="0"/>
              <a:t> тип I</a:t>
            </a:r>
          </a:p>
          <a:p>
            <a:r>
              <a:rPr lang="ru-RU" sz="2000" dirty="0" err="1"/>
              <a:t>Глутаровая</a:t>
            </a:r>
            <a:r>
              <a:rPr lang="ru-RU" sz="2000" dirty="0"/>
              <a:t> </a:t>
            </a:r>
            <a:r>
              <a:rPr lang="ru-RU" sz="2000" dirty="0" err="1"/>
              <a:t>ацидурия</a:t>
            </a:r>
            <a:r>
              <a:rPr lang="ru-RU" sz="2000" dirty="0"/>
              <a:t> тип III</a:t>
            </a:r>
          </a:p>
          <a:p>
            <a:r>
              <a:rPr lang="ru-RU" sz="2000" dirty="0"/>
              <a:t>Дефицит фактора VII</a:t>
            </a:r>
          </a:p>
          <a:p>
            <a:r>
              <a:rPr lang="ru-RU" sz="2000" dirty="0"/>
              <a:t>Комбинированный дефицит </a:t>
            </a:r>
            <a:r>
              <a:rPr lang="ru-RU" sz="2000" dirty="0" err="1"/>
              <a:t>оксидативонго</a:t>
            </a:r>
            <a:r>
              <a:rPr lang="ru-RU" sz="2000" dirty="0"/>
              <a:t> </a:t>
            </a:r>
            <a:r>
              <a:rPr lang="ru-RU" sz="2000" dirty="0" err="1" smtClean="0"/>
              <a:t>фосфорилирования</a:t>
            </a:r>
            <a:endParaRPr lang="ru-RU" sz="20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4644008" y="1772816"/>
            <a:ext cx="4258816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Метахроматическая </a:t>
            </a:r>
            <a:r>
              <a:rPr lang="ru-RU" sz="2000" dirty="0" err="1"/>
              <a:t>лейкодистрофия</a:t>
            </a:r>
            <a:endParaRPr lang="ru-RU" sz="2000" dirty="0"/>
          </a:p>
          <a:p>
            <a:r>
              <a:rPr lang="ru-RU" sz="2000" dirty="0" err="1" smtClean="0"/>
              <a:t>Метилмалоновая</a:t>
            </a:r>
            <a:r>
              <a:rPr lang="ru-RU" sz="2000" dirty="0" smtClean="0"/>
              <a:t> </a:t>
            </a:r>
            <a:r>
              <a:rPr lang="ru-RU" sz="2000" dirty="0" err="1" smtClean="0"/>
              <a:t>ацидурия</a:t>
            </a:r>
            <a:endParaRPr lang="ru-RU" sz="2000" dirty="0" smtClean="0"/>
          </a:p>
          <a:p>
            <a:r>
              <a:rPr lang="ru-RU" sz="2000" dirty="0" err="1" smtClean="0"/>
              <a:t>Муковисцидоз</a:t>
            </a:r>
            <a:endParaRPr lang="ru-RU" sz="2000" dirty="0" smtClean="0"/>
          </a:p>
          <a:p>
            <a:r>
              <a:rPr lang="ru-RU" sz="2000" dirty="0" err="1" smtClean="0"/>
              <a:t>Немалиновая</a:t>
            </a:r>
            <a:r>
              <a:rPr lang="ru-RU" sz="2000" dirty="0" smtClean="0"/>
              <a:t> миопатия тип 2</a:t>
            </a:r>
          </a:p>
          <a:p>
            <a:r>
              <a:rPr lang="ru-RU" sz="2000" dirty="0" smtClean="0"/>
              <a:t>Поясно-</a:t>
            </a:r>
            <a:r>
              <a:rPr lang="ru-RU" sz="2000" dirty="0" err="1" smtClean="0"/>
              <a:t>конечностная</a:t>
            </a:r>
            <a:r>
              <a:rPr lang="ru-RU" sz="2000" dirty="0" smtClean="0"/>
              <a:t> мышечная дистрофия</a:t>
            </a:r>
          </a:p>
          <a:p>
            <a:r>
              <a:rPr lang="ru-RU" sz="2000" dirty="0" smtClean="0"/>
              <a:t>Синдром </a:t>
            </a:r>
            <a:r>
              <a:rPr lang="ru-RU" sz="2000" dirty="0" err="1" smtClean="0"/>
              <a:t>Айкарди-Гутьереса</a:t>
            </a:r>
            <a:r>
              <a:rPr lang="ru-RU" sz="2000" dirty="0" smtClean="0"/>
              <a:t> тип 2</a:t>
            </a:r>
          </a:p>
          <a:p>
            <a:r>
              <a:rPr lang="ru-RU" sz="2000" dirty="0" smtClean="0"/>
              <a:t>Синдром Коэна</a:t>
            </a:r>
          </a:p>
          <a:p>
            <a:r>
              <a:rPr lang="ru-RU" sz="2000" dirty="0" smtClean="0"/>
              <a:t>Спинальная мышечная атрофия</a:t>
            </a:r>
          </a:p>
          <a:p>
            <a:r>
              <a:rPr lang="ru-RU" sz="2000" dirty="0" smtClean="0"/>
              <a:t>Тугоухость</a:t>
            </a:r>
          </a:p>
          <a:p>
            <a:r>
              <a:rPr lang="ru-RU" sz="2000" dirty="0" err="1" smtClean="0"/>
              <a:t>Фенилкетонурия</a:t>
            </a:r>
            <a:endParaRPr lang="ru-RU" sz="2000" dirty="0" smtClean="0"/>
          </a:p>
          <a:p>
            <a:endParaRPr lang="ru-RU" sz="20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853353" y="1556792"/>
            <a:ext cx="7098957" cy="4392488"/>
            <a:chOff x="929426" y="1556792"/>
            <a:chExt cx="7098957" cy="4392488"/>
          </a:xfrm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Прямоугольник 8"/>
            <p:cNvSpPr/>
            <p:nvPr/>
          </p:nvSpPr>
          <p:spPr>
            <a:xfrm>
              <a:off x="929426" y="1556792"/>
              <a:ext cx="7098957" cy="43924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2" descr="Image result for uncombable hair syndrome">
              <a:extLst>
                <a:ext uri="{FF2B5EF4-FFF2-40B4-BE49-F238E27FC236}">
                  <a16:creationId xmlns:a16="http://schemas.microsoft.com/office/drawing/2014/main" xmlns="" id="{19011C88-E35E-4E3C-B21B-DD22308056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56"/>
            <a:stretch/>
          </p:blipFill>
          <p:spPr bwMode="auto">
            <a:xfrm>
              <a:off x="4283968" y="1700808"/>
              <a:ext cx="3605953" cy="294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3579" t="3248" r="4336" b="14673"/>
            <a:stretch/>
          </p:blipFill>
          <p:spPr>
            <a:xfrm>
              <a:off x="1033670" y="1700808"/>
              <a:ext cx="3009122" cy="29523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25353" y="4730369"/>
              <a:ext cx="61429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Синдром </a:t>
              </a:r>
              <a:r>
                <a:rPr lang="ru-RU" sz="1600" b="1" dirty="0" err="1">
                  <a:solidFill>
                    <a:schemeClr val="tx2"/>
                  </a:solidFill>
                </a:rPr>
                <a:t>нерасчесывающихся</a:t>
              </a:r>
              <a:r>
                <a:rPr lang="ru-RU" sz="1600" b="1" dirty="0">
                  <a:solidFill>
                    <a:schemeClr val="tx2"/>
                  </a:solidFill>
                </a:rPr>
                <a:t> </a:t>
              </a:r>
              <a:r>
                <a:rPr lang="ru-RU" sz="1600" b="1" dirty="0" smtClean="0">
                  <a:solidFill>
                    <a:schemeClr val="tx2"/>
                  </a:solidFill>
                </a:rPr>
                <a:t>волос</a:t>
              </a:r>
            </a:p>
            <a:p>
              <a:r>
                <a:rPr lang="en-US" sz="1600" i="1" dirty="0" err="1" smtClean="0"/>
                <a:t>Uncombable</a:t>
              </a:r>
              <a:r>
                <a:rPr lang="en-US" sz="1600" i="1" dirty="0" smtClean="0"/>
                <a:t> </a:t>
              </a:r>
              <a:r>
                <a:rPr lang="en-US" sz="1600" i="1" dirty="0"/>
                <a:t>hair </a:t>
              </a:r>
              <a:r>
                <a:rPr lang="en-US" sz="1600" i="1" dirty="0" smtClean="0"/>
                <a:t>syndrome</a:t>
              </a:r>
            </a:p>
            <a:p>
              <a:r>
                <a:rPr lang="ru-RU" sz="1600" dirty="0" smtClean="0"/>
                <a:t>Образец </a:t>
              </a:r>
              <a:r>
                <a:rPr lang="ru-RU" sz="1600" b="1" dirty="0" smtClean="0">
                  <a:solidFill>
                    <a:schemeClr val="tx2"/>
                  </a:solidFill>
                </a:rPr>
                <a:t>№14</a:t>
              </a:r>
              <a:endParaRPr lang="en-US" sz="1600" b="1" dirty="0">
                <a:solidFill>
                  <a:schemeClr val="tx2"/>
                </a:solidFill>
              </a:endParaRPr>
            </a:p>
            <a:p>
              <a:r>
                <a:rPr lang="ru-RU" sz="1600" dirty="0" smtClean="0"/>
                <a:t>Мутация в гене </a:t>
              </a:r>
              <a:r>
                <a:rPr lang="en-US" sz="1600" b="1" dirty="0" smtClean="0">
                  <a:solidFill>
                    <a:schemeClr val="tx2"/>
                  </a:solidFill>
                </a:rPr>
                <a:t>PADI3</a:t>
              </a:r>
              <a:r>
                <a:rPr lang="ru-RU" sz="1600" dirty="0" smtClean="0"/>
                <a:t>,</a:t>
              </a:r>
              <a:r>
                <a:rPr lang="en-US" sz="1600" dirty="0" smtClean="0"/>
                <a:t> rs144080386</a:t>
              </a:r>
              <a:r>
                <a:rPr lang="ru-RU" sz="1600" dirty="0" smtClean="0"/>
                <a:t> (</a:t>
              </a:r>
              <a:r>
                <a:rPr lang="en-US" sz="1600" i="1" dirty="0" err="1" smtClean="0"/>
                <a:t>ClinVar</a:t>
              </a:r>
              <a:r>
                <a:rPr lang="en-US" sz="1600" i="1" dirty="0"/>
                <a:t>: </a:t>
              </a:r>
              <a:r>
                <a:rPr lang="en-US" sz="1600" i="1" dirty="0">
                  <a:solidFill>
                    <a:srgbClr val="800000"/>
                  </a:solidFill>
                </a:rPr>
                <a:t>Pathogenic</a:t>
              </a:r>
              <a:r>
                <a:rPr lang="en-US" sz="1600" i="1" dirty="0" smtClean="0"/>
                <a:t> </a:t>
              </a:r>
              <a:r>
                <a:rPr lang="en-US" sz="1600" dirty="0" smtClean="0"/>
                <a:t>)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354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719317" y="188640"/>
            <a:ext cx="63378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</a:rPr>
              <a:t>Частота наследственных заболеваний</a:t>
            </a:r>
            <a:endParaRPr lang="ru-RU" sz="28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467544" y="1844824"/>
            <a:ext cx="784887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</a:rPr>
              <a:t>В базе ОМИМ зарегистрировано более </a:t>
            </a:r>
            <a:r>
              <a:rPr lang="ru-RU" sz="2000" b="1" dirty="0" smtClean="0">
                <a:solidFill>
                  <a:srgbClr val="C00000"/>
                </a:solidFill>
              </a:rPr>
              <a:t>5,000 </a:t>
            </a:r>
            <a:r>
              <a:rPr lang="ru-RU" sz="2000" dirty="0" smtClean="0">
                <a:solidFill>
                  <a:prstClr val="black"/>
                </a:solidFill>
              </a:rPr>
              <a:t>наследственных заболеваний.</a:t>
            </a:r>
          </a:p>
          <a:p>
            <a:pPr marL="342900"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</a:rPr>
              <a:t>Суммарная частота наследственных заболеваний по данным ВОЗ </a:t>
            </a:r>
            <a:r>
              <a:rPr lang="ru-RU" sz="2000" b="1" dirty="0" smtClean="0">
                <a:solidFill>
                  <a:prstClr val="black"/>
                </a:solidFill>
              </a:rPr>
              <a:t>до </a:t>
            </a:r>
            <a:r>
              <a:rPr lang="ru-RU" sz="2000" b="1" dirty="0" smtClean="0">
                <a:solidFill>
                  <a:srgbClr val="C00000"/>
                </a:solidFill>
              </a:rPr>
              <a:t>10</a:t>
            </a:r>
            <a:r>
              <a:rPr lang="ru-RU" sz="2000" b="1" dirty="0" smtClean="0">
                <a:solidFill>
                  <a:prstClr val="black"/>
                </a:solidFill>
              </a:rPr>
              <a:t> на </a:t>
            </a:r>
            <a:r>
              <a:rPr lang="ru-RU" sz="2000" b="1" dirty="0" smtClean="0">
                <a:solidFill>
                  <a:srgbClr val="C00000"/>
                </a:solidFill>
              </a:rPr>
              <a:t>1000</a:t>
            </a:r>
            <a:r>
              <a:rPr lang="ru-RU" sz="2000" b="1" dirty="0" smtClean="0">
                <a:solidFill>
                  <a:prstClr val="black"/>
                </a:solidFill>
              </a:rPr>
              <a:t> новорожденных</a:t>
            </a:r>
            <a:r>
              <a:rPr lang="ru-RU" sz="20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C00000"/>
                </a:solidFill>
              </a:rPr>
              <a:t>Каждый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здоровый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человек является носителем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не менее </a:t>
            </a:r>
            <a:r>
              <a:rPr lang="ru-RU" sz="2000" b="1" dirty="0" smtClean="0">
                <a:solidFill>
                  <a:srgbClr val="C00000"/>
                </a:solidFill>
              </a:rPr>
              <a:t>1</a:t>
            </a:r>
            <a:r>
              <a:rPr lang="ru-RU" sz="2000" dirty="0" smtClean="0">
                <a:solidFill>
                  <a:prstClr val="black"/>
                </a:solidFill>
              </a:rPr>
              <a:t>* (до </a:t>
            </a:r>
            <a:r>
              <a:rPr lang="ru-RU" sz="2000" b="1" dirty="0" smtClean="0">
                <a:solidFill>
                  <a:prstClr val="black"/>
                </a:solidFill>
              </a:rPr>
              <a:t>5-7) мутаций </a:t>
            </a:r>
            <a:r>
              <a:rPr lang="ru-RU" sz="2000" dirty="0" smtClean="0">
                <a:solidFill>
                  <a:prstClr val="black"/>
                </a:solidFill>
              </a:rPr>
              <a:t>в гетерозиготном состоянии.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6237312"/>
            <a:ext cx="62402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* </a:t>
            </a:r>
            <a:r>
              <a:rPr lang="en-US" sz="1400" i="1" dirty="0" err="1" smtClean="0"/>
              <a:t>Joris</a:t>
            </a:r>
            <a:r>
              <a:rPr lang="en-US" sz="1400" i="1" dirty="0" smtClean="0"/>
              <a:t> </a:t>
            </a:r>
            <a:r>
              <a:rPr lang="en-US" sz="1400" i="1" dirty="0"/>
              <a:t>Robert </a:t>
            </a:r>
            <a:r>
              <a:rPr lang="en-US" sz="1400" i="1" dirty="0" err="1" smtClean="0"/>
              <a:t>Vermeesch</a:t>
            </a:r>
            <a:r>
              <a:rPr lang="ru-RU" sz="1400" i="1" dirty="0" smtClean="0"/>
              <a:t> </a:t>
            </a:r>
            <a:r>
              <a:rPr lang="en-US" sz="1400" i="1" dirty="0" smtClean="0"/>
              <a:t>et.al., </a:t>
            </a:r>
            <a:endParaRPr lang="ru-RU" sz="1400" dirty="0"/>
          </a:p>
          <a:p>
            <a:r>
              <a:rPr lang="en-US" sz="1400" dirty="0"/>
              <a:t> NATURE REVIEWS | </a:t>
            </a:r>
            <a:r>
              <a:rPr lang="en-US" sz="1400" b="1" dirty="0"/>
              <a:t>GENETICS </a:t>
            </a:r>
            <a:r>
              <a:rPr lang="en-US" sz="1400" dirty="0"/>
              <a:t>VOLUME 17 | OCTOBER 2016 | </a:t>
            </a:r>
            <a:r>
              <a:rPr lang="en-US" sz="1400" b="1" dirty="0" smtClean="0"/>
              <a:t>643-656</a:t>
            </a:r>
            <a:endParaRPr lang="ru-RU" sz="1400" i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915816" y="6165304"/>
            <a:ext cx="2448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48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55" y="137934"/>
            <a:ext cx="4762872" cy="864097"/>
          </a:xfrm>
        </p:spPr>
        <p:txBody>
          <a:bodyPr rIns="4572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hangingPunct="1"/>
            <a:r>
              <a:rPr kumimoji="0" lang="ru-RU" sz="28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Профилактика рецессивных генетических заболеваний</a:t>
            </a:r>
            <a:endParaRPr kumimoji="0" lang="ru-RU" sz="2800" b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33" y="1555053"/>
            <a:ext cx="479517" cy="4685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51" y="2913201"/>
            <a:ext cx="1487684" cy="1544505"/>
          </a:xfrm>
          <a:prstGeom prst="rect">
            <a:avLst/>
          </a:prstGeom>
        </p:spPr>
      </p:pic>
      <p:cxnSp>
        <p:nvCxnSpPr>
          <p:cNvPr id="37" name="Прямая со стрелкой 36"/>
          <p:cNvCxnSpPr/>
          <p:nvPr/>
        </p:nvCxnSpPr>
        <p:spPr>
          <a:xfrm flipV="1">
            <a:off x="1907704" y="2068733"/>
            <a:ext cx="440867" cy="602042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747150" y="2390518"/>
            <a:ext cx="656891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2013133" y="2185956"/>
            <a:ext cx="96178" cy="5124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2765487" y="1484784"/>
            <a:ext cx="5832742" cy="1510903"/>
            <a:chOff x="2765487" y="1484784"/>
            <a:chExt cx="5832742" cy="151090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6296" y="1844825"/>
              <a:ext cx="776420" cy="739544"/>
            </a:xfrm>
            <a:prstGeom prst="rect">
              <a:avLst/>
            </a:prstGeom>
          </p:spPr>
        </p:pic>
        <p:cxnSp>
          <p:nvCxnSpPr>
            <p:cNvPr id="27" name="Прямая со стрелкой 26"/>
            <p:cNvCxnSpPr/>
            <p:nvPr/>
          </p:nvCxnSpPr>
          <p:spPr>
            <a:xfrm flipV="1">
              <a:off x="2918893" y="2670775"/>
              <a:ext cx="1096056" cy="324912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533" y="1497936"/>
              <a:ext cx="1169553" cy="11967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78958" y="1484784"/>
              <a:ext cx="27192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 smtClean="0"/>
                <a:t>Запрет бракосочетания</a:t>
              </a:r>
              <a:endParaRPr lang="ru-RU" sz="1600" dirty="0"/>
            </a:p>
          </p:txBody>
        </p:sp>
        <p:sp>
          <p:nvSpPr>
            <p:cNvPr id="35" name="TextBox 34"/>
            <p:cNvSpPr txBox="1"/>
            <p:nvPr/>
          </p:nvSpPr>
          <p:spPr>
            <a:xfrm rot="20573479">
              <a:off x="2765487" y="2492092"/>
              <a:ext cx="11281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вариант 1</a:t>
              </a:r>
              <a:endParaRPr lang="ru-RU" sz="16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845552" y="4329346"/>
            <a:ext cx="6095107" cy="2219805"/>
            <a:chOff x="2783133" y="2384245"/>
            <a:chExt cx="6095107" cy="2219805"/>
          </a:xfrm>
        </p:grpSpPr>
        <p:graphicFrame>
          <p:nvGraphicFramePr>
            <p:cNvPr id="46" name="Объект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1248320"/>
                </p:ext>
              </p:extLst>
            </p:nvPr>
          </p:nvGraphicFramePr>
          <p:xfrm>
            <a:off x="7642285" y="3850146"/>
            <a:ext cx="786970" cy="7539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4" name="Image" r:id="rId7" imgW="1510920" imgH="1447560" progId="Photoshop.Image.16">
                    <p:embed/>
                  </p:oleObj>
                </mc:Choice>
                <mc:Fallback>
                  <p:oleObj name="Image" r:id="rId7" imgW="1510920" imgH="1447560" progId="Photoshop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642285" y="3850146"/>
                          <a:ext cx="786970" cy="7539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532" y="4072910"/>
              <a:ext cx="479517" cy="468535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787" y="4072910"/>
              <a:ext cx="479517" cy="468535"/>
            </a:xfrm>
            <a:prstGeom prst="rect">
              <a:avLst/>
            </a:prstGeom>
          </p:spPr>
        </p:pic>
        <p:cxnSp>
          <p:nvCxnSpPr>
            <p:cNvPr id="38" name="Прямая со стрелкой 37"/>
            <p:cNvCxnSpPr/>
            <p:nvPr/>
          </p:nvCxnSpPr>
          <p:spPr>
            <a:xfrm>
              <a:off x="2856474" y="2438836"/>
              <a:ext cx="1142146" cy="753851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868143" y="2924944"/>
              <a:ext cx="30100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b="1" dirty="0" err="1">
                  <a:solidFill>
                    <a:schemeClr val="tx2">
                      <a:lumMod val="75000"/>
                    </a:schemeClr>
                  </a:solidFill>
                </a:rPr>
                <a:t>П</a:t>
              </a:r>
              <a:r>
                <a:rPr lang="ru-RU" sz="1600" b="1" dirty="0" err="1" smtClean="0">
                  <a:solidFill>
                    <a:schemeClr val="tx2">
                      <a:lumMod val="75000"/>
                    </a:schemeClr>
                  </a:solidFill>
                </a:rPr>
                <a:t>реимплантационная</a:t>
              </a:r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 диагностика </a:t>
              </a:r>
              <a:b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ru-RU" sz="1600" i="1" dirty="0" smtClean="0"/>
                <a:t>выбор </a:t>
              </a:r>
              <a:r>
                <a:rPr lang="ru-RU" sz="1600" i="1" dirty="0"/>
                <a:t>эмбриона </a:t>
              </a:r>
              <a:r>
                <a:rPr lang="ru-RU" sz="1600" i="1" dirty="0" smtClean="0"/>
                <a:t>в</a:t>
              </a:r>
              <a:br>
                <a:rPr lang="ru-RU" sz="1600" i="1" dirty="0" smtClean="0"/>
              </a:br>
              <a:r>
                <a:rPr lang="ru-RU" sz="1600" i="1" dirty="0" smtClean="0"/>
                <a:t>программе </a:t>
              </a:r>
              <a:r>
                <a:rPr lang="ru-RU" sz="1600" i="1" dirty="0"/>
                <a:t>ЭКО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968220">
              <a:off x="2783133" y="2384245"/>
              <a:ext cx="1186913" cy="337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вариант 3</a:t>
              </a:r>
              <a:endParaRPr lang="ru-RU" sz="1600" dirty="0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77672" y="2979299"/>
              <a:ext cx="1711419" cy="12835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2828036" y="2852936"/>
            <a:ext cx="6315964" cy="1833801"/>
            <a:chOff x="2828036" y="4653359"/>
            <a:chExt cx="6315964" cy="1833801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540" y="5937445"/>
              <a:ext cx="479517" cy="468535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795" y="5937445"/>
              <a:ext cx="479517" cy="468535"/>
            </a:xfrm>
            <a:prstGeom prst="rect">
              <a:avLst/>
            </a:prstGeom>
          </p:spPr>
        </p:pic>
        <p:cxnSp>
          <p:nvCxnSpPr>
            <p:cNvPr id="55" name="Прямая со стрелкой 54"/>
            <p:cNvCxnSpPr/>
            <p:nvPr/>
          </p:nvCxnSpPr>
          <p:spPr>
            <a:xfrm flipV="1">
              <a:off x="2918893" y="5515489"/>
              <a:ext cx="1158475" cy="1967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895344" y="4700985"/>
              <a:ext cx="32486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b="1" dirty="0" err="1" smtClean="0">
                  <a:solidFill>
                    <a:schemeClr val="tx2">
                      <a:lumMod val="75000"/>
                    </a:schemeClr>
                  </a:solidFill>
                </a:rPr>
                <a:t>Пренатальная</a:t>
              </a:r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b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диагностика </a:t>
              </a:r>
              <a:r>
                <a:rPr lang="ru-RU" sz="1600" dirty="0" smtClean="0"/>
                <a:t/>
              </a:r>
              <a:br>
                <a:rPr lang="ru-RU" sz="1600" dirty="0" smtClean="0"/>
              </a:br>
              <a:r>
                <a:rPr lang="ru-RU" sz="1600" i="1" dirty="0" smtClean="0"/>
                <a:t>(</a:t>
              </a:r>
              <a:r>
                <a:rPr lang="ru-RU" sz="1600" i="1" dirty="0"/>
                <a:t>при необходимости – прерывание беременности)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828036" y="5155623"/>
              <a:ext cx="1186913" cy="337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вариант 2</a:t>
              </a:r>
              <a:endParaRPr lang="ru-RU" sz="1600" dirty="0"/>
            </a:p>
          </p:txBody>
        </p:sp>
        <p:graphicFrame>
          <p:nvGraphicFramePr>
            <p:cNvPr id="61" name="Объект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7112687"/>
                </p:ext>
              </p:extLst>
            </p:nvPr>
          </p:nvGraphicFramePr>
          <p:xfrm>
            <a:off x="7642285" y="5733256"/>
            <a:ext cx="786970" cy="7539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5" name="Image" r:id="rId12" imgW="1510920" imgH="1447560" progId="Photoshop.Image.16">
                    <p:embed/>
                  </p:oleObj>
                </mc:Choice>
                <mc:Fallback>
                  <p:oleObj name="Image" r:id="rId12" imgW="1510920" imgH="1447560" progId="Photoshop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642285" y="5733256"/>
                          <a:ext cx="786970" cy="7539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2" name="pasted-image-enhanced.jpe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962" y="4653359"/>
              <a:ext cx="1913198" cy="14399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457200" y="4517182"/>
            <a:ext cx="3217163" cy="2103828"/>
            <a:chOff x="457200" y="4517182"/>
            <a:chExt cx="3217163" cy="2103828"/>
          </a:xfrm>
        </p:grpSpPr>
        <p:cxnSp>
          <p:nvCxnSpPr>
            <p:cNvPr id="43" name="Прямая со стрелкой 42"/>
            <p:cNvCxnSpPr/>
            <p:nvPr/>
          </p:nvCxnSpPr>
          <p:spPr>
            <a:xfrm flipH="1">
              <a:off x="1871923" y="4517182"/>
              <a:ext cx="1011" cy="543748"/>
            </a:xfrm>
            <a:prstGeom prst="straightConnector1">
              <a:avLst/>
            </a:prstGeom>
            <a:ln w="349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744" y="5113713"/>
              <a:ext cx="1642898" cy="1096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457200" y="6159345"/>
              <a:ext cx="3217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Редактирование генома </a:t>
              </a:r>
              <a:r>
                <a:rPr lang="en-US" sz="2400" dirty="0" smtClean="0">
                  <a:solidFill>
                    <a:srgbClr val="C00000"/>
                  </a:solidFill>
                </a:rPr>
                <a:t>????</a:t>
              </a:r>
              <a:endParaRPr lang="ru-RU" sz="2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813217" y="165719"/>
            <a:ext cx="278501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err="1" smtClean="0">
                <a:solidFill>
                  <a:schemeClr val="accent3">
                    <a:lumMod val="50000"/>
                  </a:schemeClr>
                </a:solidFill>
              </a:rPr>
              <a:t>Преконцепционная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диагностика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i="1" dirty="0" smtClean="0"/>
              <a:t>генетический анализ будущих родителей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06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92" y="1412776"/>
            <a:ext cx="3650748" cy="2059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b="16409"/>
          <a:stretch/>
        </p:blipFill>
        <p:spPr>
          <a:xfrm>
            <a:off x="715487" y="4005065"/>
            <a:ext cx="3659134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"/>
          <a:stretch/>
        </p:blipFill>
        <p:spPr>
          <a:xfrm>
            <a:off x="4806665" y="4204107"/>
            <a:ext cx="1442960" cy="180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051" b="991"/>
          <a:stretch/>
        </p:blipFill>
        <p:spPr>
          <a:xfrm>
            <a:off x="4803287" y="1484784"/>
            <a:ext cx="1419973" cy="180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225" t="4856" r="21827"/>
          <a:stretch/>
        </p:blipFill>
        <p:spPr>
          <a:xfrm>
            <a:off x="6851573" y="1484784"/>
            <a:ext cx="1438955" cy="1799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334829" y="3472680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Year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95517" y="6135687"/>
            <a:ext cx="1665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Prof. </a:t>
            </a:r>
            <a:r>
              <a:rPr lang="ru-RU" sz="1200" dirty="0" err="1"/>
              <a:t>George</a:t>
            </a:r>
            <a:r>
              <a:rPr lang="ru-RU" sz="1200" dirty="0"/>
              <a:t> </a:t>
            </a:r>
            <a:r>
              <a:rPr lang="ru-RU" sz="1200" dirty="0" err="1"/>
              <a:t>Stamatoyannopoulos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00647" y="3377042"/>
            <a:ext cx="1540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err="1"/>
              <a:t>Rabbi</a:t>
            </a:r>
            <a:r>
              <a:rPr lang="en-US" sz="1200" dirty="0"/>
              <a:t> </a:t>
            </a:r>
            <a:r>
              <a:rPr lang="ru-RU" sz="1200" dirty="0" err="1"/>
              <a:t>Josef</a:t>
            </a:r>
            <a:r>
              <a:rPr lang="ru-RU" sz="1200" dirty="0"/>
              <a:t> </a:t>
            </a:r>
            <a:r>
              <a:rPr lang="ru-RU" sz="1200" dirty="0" err="1"/>
              <a:t>Ekstein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753677" y="6228021"/>
            <a:ext cx="16347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Dr. </a:t>
            </a:r>
            <a:r>
              <a:rPr lang="en-US" sz="1200" dirty="0" smtClean="0"/>
              <a:t>M</a:t>
            </a:r>
            <a:r>
              <a:rPr lang="ru-RU" sz="1200" dirty="0" smtClean="0"/>
              <a:t>. </a:t>
            </a:r>
            <a:r>
              <a:rPr lang="en-US" sz="1200" dirty="0" err="1" smtClean="0"/>
              <a:t>Angastiniotis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666018" y="3440033"/>
            <a:ext cx="1724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Dr. Michael M. </a:t>
            </a:r>
            <a:r>
              <a:rPr lang="en-US" sz="1200" dirty="0" err="1"/>
              <a:t>Kaback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34939" y="6291168"/>
            <a:ext cx="2699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/>
              <a:t>Kaback</a:t>
            </a:r>
            <a:r>
              <a:rPr lang="ru-RU" sz="1200" i="1" dirty="0"/>
              <a:t> M. et.al. </a:t>
            </a:r>
            <a:r>
              <a:rPr lang="ru-RU" sz="1200" i="1" dirty="0" err="1"/>
              <a:t>Adv</a:t>
            </a:r>
            <a:r>
              <a:rPr lang="ru-RU" sz="1200" i="1" dirty="0"/>
              <a:t> </a:t>
            </a:r>
            <a:r>
              <a:rPr lang="ru-RU" sz="1200" i="1" dirty="0" err="1"/>
              <a:t>Genet</a:t>
            </a:r>
            <a:r>
              <a:rPr lang="ru-RU" sz="1200" i="1" dirty="0"/>
              <a:t>. 2001</a:t>
            </a:r>
          </a:p>
          <a:p>
            <a:r>
              <a:rPr lang="ru-RU" sz="1200" i="1" dirty="0" err="1"/>
              <a:t>Cao</a:t>
            </a:r>
            <a:r>
              <a:rPr lang="ru-RU" sz="1200" i="1" dirty="0"/>
              <a:t> A. et.al. CSH 2013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715487" y="6291168"/>
            <a:ext cx="2483437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 rot="16200000">
            <a:off x="22757" y="2272853"/>
            <a:ext cx="12490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Number of cases</a:t>
            </a:r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-104281" y="4882372"/>
            <a:ext cx="13740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Number of </a:t>
            </a:r>
            <a:r>
              <a:rPr lang="en-US" sz="1100" dirty="0" smtClean="0"/>
              <a:t>patients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2334829" y="5949280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Year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1979712" y="4086216"/>
            <a:ext cx="1893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-талассемия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Сардиния, Кипр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78123" y="1537607"/>
            <a:ext cx="2239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Болезнь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Тея-Сакса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США, Израиль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831809" y="95942"/>
            <a:ext cx="669674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Успешный опыт профилактики рецессивных моногенные заболеваний</a:t>
            </a:r>
            <a:endParaRPr lang="ru-RU" sz="25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/>
          <a:srcRect l="4397" t="874" r="6317" b="935"/>
          <a:stretch/>
        </p:blipFill>
        <p:spPr>
          <a:xfrm>
            <a:off x="6800647" y="4204107"/>
            <a:ext cx="1424898" cy="178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8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29" name="Прямая соединительная линия 28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19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88" y="1124744"/>
            <a:ext cx="3180165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33" y="1164922"/>
            <a:ext cx="1368152" cy="777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78" y="875921"/>
            <a:ext cx="2679726" cy="152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b="12724"/>
          <a:stretch/>
        </p:blipFill>
        <p:spPr>
          <a:xfrm>
            <a:off x="2670513" y="2937495"/>
            <a:ext cx="1470660" cy="291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78" y="2492896"/>
            <a:ext cx="6076730" cy="137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67478" y="6237312"/>
            <a:ext cx="3002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The </a:t>
            </a:r>
            <a:r>
              <a:rPr lang="en-US" sz="1600" i="1" dirty="0" smtClean="0"/>
              <a:t>Lancet, February 14, 1981</a:t>
            </a:r>
            <a:endParaRPr lang="ru-RU" sz="1600" i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54916" y="6165304"/>
            <a:ext cx="3240360" cy="0"/>
          </a:xfrm>
          <a:prstGeom prst="line">
            <a:avLst/>
          </a:prstGeom>
          <a:ln w="158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74307" y="190962"/>
            <a:ext cx="669674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Ключевые составляющие успешности</a:t>
            </a:r>
            <a:endParaRPr lang="ru-RU" sz="25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571999" y="3501008"/>
            <a:ext cx="4032449" cy="3168352"/>
            <a:chOff x="4571999" y="3501008"/>
            <a:chExt cx="4032449" cy="316835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571999" y="3501008"/>
              <a:ext cx="4032449" cy="31683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90000"/>
                </a:schemeClr>
              </a:solidFill>
            </a:ln>
            <a:effectLst>
              <a:outerShdw blurRad="292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4009" y="3669992"/>
              <a:ext cx="388843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sz="1700" dirty="0" smtClean="0"/>
                <a:t>Образованность общества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sz="1700" dirty="0" smtClean="0"/>
                <a:t>Популяционный (</a:t>
              </a:r>
              <a:r>
                <a:rPr lang="ru-RU" sz="1700" dirty="0" err="1" smtClean="0"/>
                <a:t>преконцепционный</a:t>
              </a:r>
              <a:r>
                <a:rPr lang="ru-RU" sz="1700" dirty="0" smtClean="0"/>
                <a:t>) скрининг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sz="1700" dirty="0" smtClean="0"/>
                <a:t>Генетическое консультирование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sz="1700" dirty="0" err="1" smtClean="0"/>
                <a:t>Пренатальная</a:t>
              </a:r>
              <a:r>
                <a:rPr lang="ru-RU" sz="1700" dirty="0" smtClean="0"/>
                <a:t> диагностика</a:t>
              </a:r>
              <a:endParaRPr lang="ru-RU" sz="17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644008" y="5537922"/>
            <a:ext cx="3888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rgbClr val="800000"/>
                </a:solidFill>
              </a:rPr>
              <a:t>Финансовая поддержка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rgbClr val="800000"/>
                </a:solidFill>
              </a:rPr>
              <a:t>Наличие регламентирующих документов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5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21" name="Прямая соединительная линия 20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Овал 1"/>
          <p:cNvSpPr/>
          <p:nvPr/>
        </p:nvSpPr>
        <p:spPr>
          <a:xfrm>
            <a:off x="4604251" y="3989162"/>
            <a:ext cx="360041" cy="1440160"/>
          </a:xfrm>
          <a:prstGeom prst="ellipse">
            <a:avLst/>
          </a:prstGeom>
          <a:noFill/>
          <a:ln w="444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7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9941" y="1007544"/>
            <a:ext cx="7690491" cy="648073"/>
          </a:xfrm>
        </p:spPr>
        <p:txBody>
          <a:bodyPr vert="horz" wrap="square" lIns="91440" tIns="45720" rIns="34290" bIns="4572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l" eaLnBrk="1" hangingPunct="1"/>
            <a:r>
              <a:rPr lang="ru-RU" sz="2000" b="1" dirty="0">
                <a:solidFill>
                  <a:srgbClr val="002060"/>
                </a:solidFill>
              </a:rPr>
              <a:t>Болезнь Тея-Сакса: </a:t>
            </a: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модель </a:t>
            </a:r>
            <a:r>
              <a:rPr lang="ru-RU" sz="2000" b="1" dirty="0">
                <a:solidFill>
                  <a:srgbClr val="002060"/>
                </a:solidFill>
              </a:rPr>
              <a:t>общественной профилактики генетических заболеваний</a:t>
            </a:r>
            <a:endParaRPr kumimoji="0"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1890972"/>
            <a:ext cx="70256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Аутосомно-рецессивное заболевание, </a:t>
            </a:r>
            <a:r>
              <a:rPr lang="ru-RU" sz="1600" dirty="0" smtClean="0"/>
              <a:t>относится </a:t>
            </a:r>
            <a:r>
              <a:rPr lang="ru-RU" sz="1600" dirty="0"/>
              <a:t>к группе </a:t>
            </a:r>
            <a:r>
              <a:rPr lang="ru-RU" sz="1600" dirty="0" err="1"/>
              <a:t>лизосомных</a:t>
            </a:r>
            <a:r>
              <a:rPr lang="ru-RU" sz="1600" dirty="0"/>
              <a:t> болезней накопления</a:t>
            </a: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У евреев группы </a:t>
            </a:r>
            <a:r>
              <a:rPr lang="ru-RU" sz="1600" dirty="0" err="1"/>
              <a:t>ашкеназы</a:t>
            </a:r>
            <a:r>
              <a:rPr lang="ru-RU" sz="1600" dirty="0"/>
              <a:t> встречается примерно в 100 раз чаще, чем в большинстве других популяций</a:t>
            </a: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Мутация в гене </a:t>
            </a:r>
            <a:r>
              <a:rPr lang="en-US" sz="1600" i="1" dirty="0" err="1"/>
              <a:t>Hex</a:t>
            </a:r>
            <a:r>
              <a:rPr lang="en-US" sz="1600" dirty="0" err="1"/>
              <a:t>A</a:t>
            </a:r>
            <a:r>
              <a:rPr lang="ru-RU" sz="1600" dirty="0"/>
              <a:t>, кодирующем </a:t>
            </a:r>
            <a:r>
              <a:rPr lang="el-GR" sz="1600" dirty="0"/>
              <a:t>β</a:t>
            </a:r>
            <a:r>
              <a:rPr lang="ru-RU" sz="1600" dirty="0"/>
              <a:t>-</a:t>
            </a:r>
            <a:r>
              <a:rPr lang="ru-RU" sz="1600" dirty="0" err="1"/>
              <a:t>гексозаминидазу</a:t>
            </a:r>
            <a:r>
              <a:rPr lang="ru-RU" sz="1600" dirty="0"/>
              <a:t>. Фермент локализован в </a:t>
            </a:r>
            <a:r>
              <a:rPr lang="ru-RU" sz="1600" dirty="0" smtClean="0"/>
              <a:t>лизосомах, участвует в утилизации метаболитов в клетках ЦНС</a:t>
            </a:r>
            <a:endParaRPr lang="ru-RU" sz="1600" dirty="0"/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Ребенок </a:t>
            </a:r>
            <a:r>
              <a:rPr lang="ru-RU" sz="1600" dirty="0"/>
              <a:t>рождаются на вид здоровыми, но постепенно развитие затормаживается, и он слепнет. Примерно в 4 года ребенок умирает слепым и парализованным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67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83568" y="404664"/>
            <a:ext cx="7591508" cy="648073"/>
          </a:xfrm>
          <a:prstGeom prst="rect">
            <a:avLst/>
          </a:prstGeom>
        </p:spPr>
        <p:txBody>
          <a:bodyPr vert="horz" lIns="68580" tIns="34290" rIns="34290" bIns="3429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100" b="1" dirty="0">
                <a:solidFill>
                  <a:srgbClr val="002060"/>
                </a:solidFill>
              </a:rPr>
              <a:t>Организация </a:t>
            </a:r>
            <a:r>
              <a:rPr lang="en-US" sz="2100" b="1" dirty="0">
                <a:solidFill>
                  <a:srgbClr val="002060"/>
                </a:solidFill>
              </a:rPr>
              <a:t>“</a:t>
            </a:r>
            <a:r>
              <a:rPr lang="en-US" sz="2100" b="1" dirty="0" err="1">
                <a:solidFill>
                  <a:srgbClr val="002060"/>
                </a:solidFill>
              </a:rPr>
              <a:t>Dor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Yeshorim</a:t>
            </a:r>
            <a:r>
              <a:rPr lang="en-US" sz="2100" b="1" dirty="0">
                <a:solidFill>
                  <a:srgbClr val="002060"/>
                </a:solidFill>
              </a:rPr>
              <a:t>”</a:t>
            </a:r>
            <a:r>
              <a:rPr lang="ru-RU" sz="2100" b="1" dirty="0">
                <a:solidFill>
                  <a:srgbClr val="002060"/>
                </a:solidFill>
              </a:rPr>
              <a:t> проводит анонимный скрининг среди ортодоксальных евреев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2" y="1369495"/>
            <a:ext cx="5616624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Рабби Джозеф </a:t>
            </a:r>
            <a:r>
              <a:rPr lang="ru-RU" sz="1600" dirty="0" err="1" smtClean="0"/>
              <a:t>Экштейн</a:t>
            </a:r>
            <a:r>
              <a:rPr lang="ru-RU" sz="1600" dirty="0" smtClean="0"/>
              <a:t> – 4 из 10 собственных детей умерли от болезни </a:t>
            </a:r>
            <a:r>
              <a:rPr lang="ru-RU" sz="1600" dirty="0" err="1" smtClean="0"/>
              <a:t>Тэя</a:t>
            </a:r>
            <a:r>
              <a:rPr lang="ru-RU" sz="1600" dirty="0" smtClean="0"/>
              <a:t>-Сакса.</a:t>
            </a:r>
          </a:p>
          <a:p>
            <a:pPr marL="214313" indent="-214313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В 1983 г основал организацию </a:t>
            </a:r>
            <a:r>
              <a:rPr lang="en-US" sz="1600" dirty="0" smtClean="0"/>
              <a:t>“</a:t>
            </a:r>
            <a:r>
              <a:rPr lang="en-US" sz="1600" dirty="0" err="1" smtClean="0"/>
              <a:t>Dor</a:t>
            </a:r>
            <a:r>
              <a:rPr lang="en-US" sz="1600" dirty="0" smtClean="0"/>
              <a:t> </a:t>
            </a:r>
            <a:r>
              <a:rPr lang="en-US" sz="1600" dirty="0" err="1" smtClean="0"/>
              <a:t>Yeshorim</a:t>
            </a:r>
            <a:r>
              <a:rPr lang="en-US" sz="1600" dirty="0" smtClean="0"/>
              <a:t>”</a:t>
            </a:r>
            <a:r>
              <a:rPr lang="ru-RU" sz="1600" dirty="0" smtClean="0"/>
              <a:t>, которая проводит анонимный скрининг на носительство мутации для ортодоксальных евреев перед свадьбой.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84951"/>
            <a:ext cx="2381250" cy="1200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2924944"/>
            <a:ext cx="8357914" cy="184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1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Скрининг проводится анонимно среди учащихся. Каждый  из тестируемых получает кодовый номер. Результат скрининга остается для него неизвестным. </a:t>
            </a:r>
          </a:p>
          <a:p>
            <a:pPr marL="214313" indent="-214313" algn="just">
              <a:lnSpc>
                <a:spcPct val="11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Перед женитьбой</a:t>
            </a:r>
            <a:r>
              <a:rPr lang="en-US" sz="1600" dirty="0" smtClean="0"/>
              <a:t>/</a:t>
            </a:r>
            <a:r>
              <a:rPr lang="ru-RU" sz="1600" dirty="0" smtClean="0"/>
              <a:t>замужеством сваха звонит на горячую линию </a:t>
            </a:r>
            <a:r>
              <a:rPr lang="en-US" sz="1600" dirty="0" smtClean="0"/>
              <a:t>“</a:t>
            </a:r>
            <a:r>
              <a:rPr lang="en-US" sz="1600" dirty="0" err="1" smtClean="0"/>
              <a:t>Dor</a:t>
            </a:r>
            <a:r>
              <a:rPr lang="en-US" sz="1600" dirty="0" smtClean="0"/>
              <a:t> </a:t>
            </a:r>
            <a:r>
              <a:rPr lang="en-US" sz="1600" dirty="0" err="1" smtClean="0"/>
              <a:t>Yeshorim</a:t>
            </a:r>
            <a:r>
              <a:rPr lang="en-US" sz="1600" dirty="0" smtClean="0"/>
              <a:t>”</a:t>
            </a:r>
            <a:r>
              <a:rPr lang="ru-RU" sz="1600" dirty="0" smtClean="0"/>
              <a:t> и сообщает кодовые номера будущих супругов. Если ни один из молодых людей не является носителем или носитель только один из них, то оператор сообщает, что все нормально и они могут </a:t>
            </a:r>
            <a:r>
              <a:rPr lang="ru-RU" sz="1600" dirty="0"/>
              <a:t>жениться</a:t>
            </a:r>
            <a:r>
              <a:rPr lang="ru-RU" sz="1600" dirty="0" smtClean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542" y="4869160"/>
            <a:ext cx="5909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При наличии носительства у обоих молодых людей им сообщают, что они не подходят друг другу. Если они настаивают на женитьбе, то им сообщают о возможности рождения у них смертельно больного ребенка. Им также предлагается генетическое консультирование.  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4581128"/>
            <a:ext cx="1840855" cy="1892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76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467545" y="137037"/>
            <a:ext cx="7416824" cy="864097"/>
          </a:xfrm>
          <a:prstGeom prst="rect">
            <a:avLst/>
          </a:prstGeom>
        </p:spPr>
        <p:txBody>
          <a:bodyPr rIns="45720" anchor="ctr">
            <a:normAutofit fontScale="625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kumimoji="0" lang="ru-RU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</a:rPr>
              <a:t>Почему до сих пор не решен вопрос рецессивных заболеваний унаследованных от родителей</a:t>
            </a:r>
            <a:r>
              <a:rPr kumimoji="0" lang="en-US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</a:rPr>
              <a:t>?</a:t>
            </a:r>
            <a:endParaRPr kumimoji="0" lang="ru-RU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637" y="1772816"/>
            <a:ext cx="70567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/>
              <a:t>До недавнего времени не существовало эффективных </a:t>
            </a:r>
            <a:r>
              <a:rPr lang="ru-RU" sz="2000" dirty="0" err="1" smtClean="0"/>
              <a:t>скриниговых</a:t>
            </a:r>
            <a:r>
              <a:rPr lang="ru-RU" sz="2000" dirty="0" smtClean="0"/>
              <a:t> методов генетической диагностики (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сейчас есть для многих заболеваний</a:t>
            </a:r>
            <a:r>
              <a:rPr lang="ru-RU" sz="20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/>
              <a:t>Было дорого (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становиться доступнее</a:t>
            </a:r>
            <a:r>
              <a:rPr lang="ru-RU" sz="20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/>
              <a:t>Отсутствует классификация заболеваний по степени тяжести, которая могла бы стать основой нормативных документов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800000"/>
                </a:solidFill>
              </a:rPr>
              <a:t>Не решены этические и социальные вопросы, </a:t>
            </a:r>
            <a:br>
              <a:rPr lang="ru-RU" sz="2000" dirty="0" smtClean="0">
                <a:solidFill>
                  <a:srgbClr val="800000"/>
                </a:solidFill>
              </a:rPr>
            </a:br>
            <a:r>
              <a:rPr lang="ru-RU" sz="2000" dirty="0" smtClean="0">
                <a:solidFill>
                  <a:srgbClr val="800000"/>
                </a:solidFill>
              </a:rPr>
              <a:t>не сформировано отношение общества к этой теме </a:t>
            </a:r>
          </a:p>
          <a:p>
            <a:endParaRPr lang="ru-RU" sz="20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9218786"/>
      </p:ext>
    </p:extLst>
  </p:cSld>
  <p:clrMapOvr>
    <a:masterClrMapping/>
  </p:clrMapOvr>
  <p:transition advTm="106658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07504" y="116632"/>
            <a:ext cx="7416824" cy="864097"/>
          </a:xfrm>
          <a:prstGeom prst="rect">
            <a:avLst/>
          </a:prstGeom>
        </p:spPr>
        <p:txBody>
          <a:bodyPr rIns="45720" anchor="ctr">
            <a:normAutofit fontScale="625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kumimoji="0" lang="ru-RU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</a:rPr>
              <a:t>Особенности текущего момента в аспекте </a:t>
            </a:r>
            <a:r>
              <a:rPr kumimoji="0" lang="ru-RU" sz="32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</a:rPr>
              <a:t>преконцепционной</a:t>
            </a:r>
            <a:r>
              <a:rPr kumimoji="0" lang="ru-RU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</a:rPr>
              <a:t> диагностики</a:t>
            </a:r>
            <a:endParaRPr kumimoji="0" lang="ru-RU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772816"/>
            <a:ext cx="7344816" cy="479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 smtClean="0"/>
              <a:t>Современные методы молекулярно-генетического скрининга  - не один ген </a:t>
            </a:r>
            <a:r>
              <a:rPr lang="en-US" dirty="0" smtClean="0"/>
              <a:t>/ </a:t>
            </a:r>
            <a:r>
              <a:rPr lang="ru-RU" dirty="0" smtClean="0"/>
              <a:t>заболевани</a:t>
            </a:r>
            <a:r>
              <a:rPr lang="ru-RU" dirty="0"/>
              <a:t>е</a:t>
            </a:r>
            <a:r>
              <a:rPr lang="ru-RU" dirty="0" smtClean="0"/>
              <a:t>, а многие (все)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 smtClean="0"/>
              <a:t>Предотвращение брака и </a:t>
            </a:r>
            <a:r>
              <a:rPr lang="ru-RU" dirty="0" err="1" smtClean="0"/>
              <a:t>пренатальная</a:t>
            </a:r>
            <a:r>
              <a:rPr lang="ru-RU" dirty="0" smtClean="0"/>
              <a:t> диагностика могут значительно снизить частоту заболевания (рождения больных детей), но почти не влияют на частоту гетерозиготного носительства (частоту мутантного варианта в популяции)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 err="1" smtClean="0"/>
              <a:t>Преимплантационная</a:t>
            </a:r>
            <a:r>
              <a:rPr lang="ru-RU" dirty="0" smtClean="0"/>
              <a:t> диагностика может не только снизить частоту заболевания, но и элиминировать мутантный вариант, ОДНАКО есть этическая проблема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dirty="0" smtClean="0"/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dirty="0" smtClean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4337517"/>
      </p:ext>
    </p:extLst>
  </p:cSld>
  <p:clrMapOvr>
    <a:masterClrMapping/>
  </p:clrMapOvr>
  <p:transition advTm="106658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6923112" cy="864097"/>
          </a:xfrm>
        </p:spPr>
        <p:txBody>
          <a:bodyPr rIns="45720" anchor="ctr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hangingPunct="1"/>
            <a:r>
              <a:rPr kumimoji="0" lang="ru-RU" sz="3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Гетерозиготное носительство</a:t>
            </a:r>
            <a:r>
              <a:rPr kumimoji="0" lang="en-US" sz="3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: </a:t>
            </a:r>
            <a:r>
              <a:rPr kumimoji="0" lang="ru-RU" sz="3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этические проблемы</a:t>
            </a:r>
            <a:endParaRPr kumimoji="0" lang="ru-RU" sz="2700" b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V="1">
            <a:off x="2099244" y="2903780"/>
            <a:ext cx="1464644" cy="569324"/>
          </a:xfrm>
          <a:prstGeom prst="straightConnector1">
            <a:avLst/>
          </a:prstGeom>
          <a:ln w="444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5"/>
          <a:stretch/>
        </p:blipFill>
        <p:spPr>
          <a:xfrm>
            <a:off x="1187624" y="1636310"/>
            <a:ext cx="627716" cy="121662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3"/>
          <a:stretch/>
        </p:blipFill>
        <p:spPr>
          <a:xfrm>
            <a:off x="1211715" y="2852936"/>
            <a:ext cx="623981" cy="1216626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>
            <a:off x="2099244" y="2224797"/>
            <a:ext cx="1464644" cy="569324"/>
          </a:xfrm>
          <a:prstGeom prst="straightConnector1">
            <a:avLst/>
          </a:prstGeom>
          <a:ln w="444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20778" y="2670989"/>
            <a:ext cx="3098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Норма, здоровы,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равны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03848" y="1518998"/>
            <a:ext cx="3852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1. Популяционный скрининг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3516286"/>
            <a:ext cx="8136904" cy="2675215"/>
            <a:chOff x="755576" y="3516286"/>
            <a:chExt cx="8136904" cy="267521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904681"/>
              <a:ext cx="1239479" cy="1286820"/>
            </a:xfrm>
            <a:prstGeom prst="rect">
              <a:avLst/>
            </a:prstGeom>
          </p:spPr>
        </p:pic>
        <p:cxnSp>
          <p:nvCxnSpPr>
            <p:cNvPr id="37" name="Прямая со стрелкой 36"/>
            <p:cNvCxnSpPr/>
            <p:nvPr/>
          </p:nvCxnSpPr>
          <p:spPr>
            <a:xfrm flipV="1">
              <a:off x="2174675" y="5157192"/>
              <a:ext cx="656891" cy="374237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502" y="4904681"/>
              <a:ext cx="479517" cy="468535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502" y="5696769"/>
              <a:ext cx="479517" cy="468535"/>
            </a:xfrm>
            <a:prstGeom prst="rect">
              <a:avLst/>
            </a:prstGeom>
          </p:spPr>
        </p:pic>
        <p:cxnSp>
          <p:nvCxnSpPr>
            <p:cNvPr id="35" name="Прямая со стрелкой 34"/>
            <p:cNvCxnSpPr/>
            <p:nvPr/>
          </p:nvCxnSpPr>
          <p:spPr>
            <a:xfrm>
              <a:off x="2174674" y="5531429"/>
              <a:ext cx="656891" cy="374237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835775" y="4938893"/>
              <a:ext cx="5038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 smtClean="0"/>
                <a:t>Норма, здоров, 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более</a:t>
              </a:r>
              <a:r>
                <a:rPr lang="ru-RU" sz="2000" dirty="0" smtClean="0">
                  <a:solidFill>
                    <a:srgbClr val="C00000"/>
                  </a:solidFill>
                </a:rPr>
                <a:t> </a:t>
              </a:r>
              <a:r>
                <a:rPr lang="ru-RU" sz="2000" dirty="0" smtClean="0"/>
                <a:t>предпочтителен </a:t>
              </a:r>
              <a:r>
                <a:rPr lang="en-US" sz="2000" dirty="0" smtClean="0"/>
                <a:t>?</a:t>
              </a:r>
              <a:endParaRPr lang="ru-RU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35775" y="5733256"/>
              <a:ext cx="50567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 smtClean="0"/>
                <a:t>Норма, здоров, 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менее</a:t>
              </a:r>
              <a:r>
                <a:rPr lang="ru-RU" sz="2000" dirty="0" smtClean="0">
                  <a:solidFill>
                    <a:srgbClr val="C00000"/>
                  </a:solidFill>
                </a:rPr>
                <a:t> </a:t>
              </a:r>
              <a:r>
                <a:rPr lang="ru-RU" sz="2000" dirty="0" smtClean="0"/>
                <a:t>предпочтителен</a:t>
              </a:r>
              <a:r>
                <a:rPr lang="en-US" sz="2000" dirty="0" smtClean="0"/>
                <a:t> ?</a:t>
              </a:r>
              <a:endParaRPr lang="ru-RU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67339" y="4261805"/>
              <a:ext cx="44105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/>
                <a:t>2</a:t>
              </a:r>
              <a:r>
                <a:rPr lang="ru-RU" sz="2000" b="1" dirty="0" smtClean="0"/>
                <a:t>. ПГД </a:t>
              </a:r>
              <a:r>
                <a:rPr lang="ru-RU" sz="2000" dirty="0" smtClean="0"/>
                <a:t>(</a:t>
              </a:r>
              <a:r>
                <a:rPr lang="ru-RU" sz="2000" dirty="0" err="1" smtClean="0"/>
                <a:t>пренатальная</a:t>
              </a:r>
              <a:r>
                <a:rPr lang="ru-RU" sz="2000" dirty="0" smtClean="0"/>
                <a:t> диагностика)</a:t>
              </a:r>
              <a:endParaRPr lang="ru-RU" sz="2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31242" y="3516286"/>
              <a:ext cx="1031051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accent6">
                      <a:lumMod val="75000"/>
                    </a:schemeClr>
                  </a:solidFill>
                </a:rPr>
                <a:t>НО</a:t>
              </a:r>
              <a:r>
                <a:rPr lang="en-US" sz="3600" b="1" dirty="0" smtClean="0">
                  <a:solidFill>
                    <a:schemeClr val="accent6">
                      <a:lumMod val="75000"/>
                    </a:schemeClr>
                  </a:solidFill>
                </a:rPr>
                <a:t>:</a:t>
              </a:r>
              <a:endParaRPr lang="ru-RU" sz="3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4" name="Овал 3"/>
          <p:cNvSpPr/>
          <p:nvPr/>
        </p:nvSpPr>
        <p:spPr>
          <a:xfrm>
            <a:off x="5796136" y="2670989"/>
            <a:ext cx="1022734" cy="4510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7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22" name="Прямая соединительная линия 21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188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207963" y="1341438"/>
            <a:ext cx="509270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kumimoji="0" lang="ru-RU" alt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2000" dirty="0">
                <a:latin typeface="Arial" panose="020B0604020202020204" pitchFamily="34" charset="0"/>
              </a:rPr>
              <a:t>Примерно </a:t>
            </a:r>
            <a:r>
              <a:rPr kumimoji="0" lang="ru-RU" alt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10-30% </a:t>
            </a:r>
            <a:r>
              <a:rPr kumimoji="0" lang="ru-RU" altLang="ru-RU" sz="2000" dirty="0">
                <a:latin typeface="Arial" panose="020B0604020202020204" pitchFamily="34" charset="0"/>
              </a:rPr>
              <a:t>оплодотворенных яйцеклеток у человека имеют анеуплоидии</a:t>
            </a:r>
          </a:p>
          <a:p>
            <a:pPr eaLnBrk="1" hangingPunct="1"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kumimoji="0" lang="ru-RU" alt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2000" dirty="0">
                <a:latin typeface="Arial" panose="020B0604020202020204" pitchFamily="34" charset="0"/>
              </a:rPr>
              <a:t>Примерно </a:t>
            </a:r>
            <a:r>
              <a:rPr kumimoji="0" lang="ru-RU" alt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30%</a:t>
            </a:r>
            <a:r>
              <a:rPr kumimoji="0" lang="ru-RU" altLang="ru-RU" sz="2000" dirty="0">
                <a:latin typeface="Arial" panose="020B0604020202020204" pitchFamily="34" charset="0"/>
              </a:rPr>
              <a:t> всех выкидышей имеют анеуплоидии</a:t>
            </a:r>
          </a:p>
          <a:p>
            <a:pPr eaLnBrk="1" hangingPunct="1"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kumimoji="0" lang="ru-RU" alt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  <a:r>
              <a:rPr kumimoji="0" lang="ru-RU" altLang="ru-RU" sz="2000" dirty="0">
                <a:latin typeface="Arial" panose="020B0604020202020204" pitchFamily="34" charset="0"/>
              </a:rPr>
              <a:t> из </a:t>
            </a:r>
            <a:r>
              <a:rPr kumimoji="0"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600</a:t>
            </a:r>
            <a:r>
              <a:rPr kumimoji="0" lang="ru-RU" altLang="ru-RU" sz="2000" dirty="0" smtClean="0">
                <a:latin typeface="Arial" panose="020B0604020202020204" pitchFamily="34" charset="0"/>
              </a:rPr>
              <a:t> </a:t>
            </a:r>
            <a:r>
              <a:rPr kumimoji="0" lang="ru-RU" altLang="ru-RU" sz="2000" dirty="0">
                <a:latin typeface="Arial" panose="020B0604020202020204" pitchFamily="34" charset="0"/>
              </a:rPr>
              <a:t>новорожденных имеет анеуплоидию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4282" y="88040"/>
            <a:ext cx="7022014" cy="1036704"/>
          </a:xfrm>
          <a:prstGeom prst="rect">
            <a:avLst/>
          </a:prstGeom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Актуальность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5171147" y="1506230"/>
          <a:ext cx="3441187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5292725" y="5751513"/>
            <a:ext cx="3311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400"/>
              <a:t>* Оценка с учетом всех клинически идентифицированных беременностей, включая закончившиеся ранними и др. потерями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64163" y="5732463"/>
            <a:ext cx="1584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Прямоугольник 10"/>
          <p:cNvSpPr>
            <a:spLocks noChangeArrowheads="1"/>
          </p:cNvSpPr>
          <p:nvPr/>
        </p:nvSpPr>
        <p:spPr bwMode="auto">
          <a:xfrm>
            <a:off x="207963" y="5629275"/>
            <a:ext cx="457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400">
                <a:latin typeface="Arial" panose="020B0604020202020204" pitchFamily="34" charset="0"/>
              </a:rPr>
              <a:t>Nagaoka SI</a:t>
            </a:r>
            <a:r>
              <a:rPr kumimoji="0" lang="ru-RU" altLang="ru-RU" sz="1400">
                <a:latin typeface="Arial" panose="020B0604020202020204" pitchFamily="34" charset="0"/>
              </a:rPr>
              <a:t> </a:t>
            </a:r>
            <a:r>
              <a:rPr kumimoji="0" lang="en-US" altLang="ru-RU" sz="1400">
                <a:latin typeface="Arial" panose="020B0604020202020204" pitchFamily="34" charset="0"/>
              </a:rPr>
              <a:t>et al, Nature Reviews. Genetics 2012;13(7):493-504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400">
                <a:latin typeface="Arial" panose="020B0604020202020204" pitchFamily="34" charset="0"/>
              </a:rPr>
              <a:t>Hassold T et al, Nature Reviews Genetics 2001; 2: 280–291.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80988" y="5629275"/>
            <a:ext cx="15827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327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6923112" cy="864097"/>
          </a:xfrm>
        </p:spPr>
        <p:txBody>
          <a:bodyPr rIns="45720" anchor="ctr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hangingPunct="1"/>
            <a:r>
              <a:rPr kumimoji="0" lang="ru-RU" sz="3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Гетерозиготное носительство</a:t>
            </a:r>
            <a:r>
              <a:rPr kumimoji="0" lang="en-US" sz="3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: </a:t>
            </a:r>
            <a:r>
              <a:rPr kumimoji="0" lang="ru-RU" sz="3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этический парадокс</a:t>
            </a:r>
            <a:endParaRPr kumimoji="0" lang="ru-RU" sz="2700" b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899592" y="1628800"/>
            <a:ext cx="7056784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 algn="just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</a:rPr>
              <a:t>В случае организации популяционного скрининга на гетерозиготное носительство </a:t>
            </a:r>
            <a:r>
              <a:rPr lang="ru-RU" sz="2000" b="1" dirty="0" smtClean="0">
                <a:solidFill>
                  <a:srgbClr val="C00000"/>
                </a:solidFill>
              </a:rPr>
              <a:t>необходимо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исключить дискриминацию</a:t>
            </a:r>
            <a:r>
              <a:rPr lang="ru-RU" sz="2000" dirty="0" smtClean="0">
                <a:solidFill>
                  <a:prstClr val="black"/>
                </a:solidFill>
              </a:rPr>
              <a:t> людей по этому признаку.</a:t>
            </a:r>
          </a:p>
          <a:p>
            <a:pPr marL="342900" indent="-342900" algn="just">
              <a:spcBef>
                <a:spcPts val="12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</a:rPr>
              <a:t>Для решения проблем следующих поколений и снижения общего популяционного риска (частоты заболеваний) </a:t>
            </a:r>
            <a:r>
              <a:rPr lang="ru-RU" sz="2000" b="1" dirty="0" smtClean="0">
                <a:solidFill>
                  <a:srgbClr val="C00000"/>
                </a:solidFill>
              </a:rPr>
              <a:t>нужна дискриминация</a:t>
            </a:r>
            <a:r>
              <a:rPr lang="en-US" sz="2000" dirty="0" smtClean="0">
                <a:solidFill>
                  <a:prstClr val="black"/>
                </a:solidFill>
              </a:rPr>
              <a:t>: </a:t>
            </a:r>
            <a:r>
              <a:rPr lang="ru-RU" sz="2000" dirty="0" smtClean="0">
                <a:solidFill>
                  <a:prstClr val="black"/>
                </a:solidFill>
              </a:rPr>
              <a:t>необходимо отдавать предпочтение эмбрионам (плодам), не являющимся гетерозиготными носителями.</a:t>
            </a:r>
            <a:endParaRPr lang="ru-RU" sz="20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24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197" y="188640"/>
            <a:ext cx="69286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Проблемы нормативного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регулирования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На примере медицинских показаний к прерыванию беременности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1053" y="1221715"/>
            <a:ext cx="784335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Федеральный закон от 21.11.2011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N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323-ФЗ "Об основах охраны здоровья граждан в Российской Федерации"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+mj-lt"/>
              </a:rPr>
              <a:t>Статья 56. </a:t>
            </a:r>
            <a:r>
              <a:rPr lang="ru-RU" sz="1600" dirty="0">
                <a:latin typeface="+mj-lt"/>
              </a:rPr>
              <a:t>Искусственное прерывание </a:t>
            </a:r>
            <a:r>
              <a:rPr lang="ru-RU" sz="1600" dirty="0" smtClean="0">
                <a:latin typeface="+mj-lt"/>
              </a:rPr>
              <a:t>беременности</a:t>
            </a:r>
            <a:endParaRPr lang="ru-RU" sz="1600" dirty="0">
              <a:latin typeface="+mj-lt"/>
            </a:endParaRPr>
          </a:p>
          <a:p>
            <a:r>
              <a:rPr lang="ru-RU" sz="1600" dirty="0">
                <a:latin typeface="+mj-lt"/>
              </a:rPr>
              <a:t>Искусственное прерывание беременности по желанию женщины проводится при сроке беременности </a:t>
            </a:r>
            <a:r>
              <a:rPr lang="ru-RU" sz="1600" b="1" dirty="0">
                <a:latin typeface="+mj-lt"/>
              </a:rPr>
              <a:t>до двенадцати недель</a:t>
            </a:r>
            <a:r>
              <a:rPr lang="ru-RU" sz="1600" dirty="0" smtClean="0">
                <a:latin typeface="+mj-lt"/>
              </a:rPr>
              <a:t>.</a:t>
            </a:r>
            <a:endParaRPr lang="ru-RU" sz="1600" dirty="0">
              <a:latin typeface="+mj-lt"/>
            </a:endParaRPr>
          </a:p>
          <a:p>
            <a:r>
              <a:rPr lang="ru-RU" sz="1600" dirty="0">
                <a:latin typeface="+mj-lt"/>
              </a:rPr>
              <a:t>Перечень медицинских показаний для искусственного прерывания беременности определяется Минздравом России</a:t>
            </a:r>
            <a:r>
              <a:rPr lang="ru-RU" sz="1600" dirty="0" smtClean="0">
                <a:latin typeface="+mj-lt"/>
              </a:rPr>
              <a:t>.</a:t>
            </a:r>
          </a:p>
          <a:p>
            <a:endParaRPr lang="ru-RU" dirty="0" smtClean="0">
              <a:latin typeface="+mj-lt"/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Приказ Министерства здравоохранения РФ от 1 ноября 2012 г.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N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 572н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latin typeface="+mj-lt"/>
              </a:rPr>
              <a:t>П.7. В </a:t>
            </a:r>
            <a:r>
              <a:rPr lang="ru-RU" sz="1600" dirty="0">
                <a:latin typeface="+mj-lt"/>
              </a:rPr>
              <a:t>случае постановки диагноза 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хромосомных нарушений и врожденных аномалий (пороков развития)</a:t>
            </a:r>
            <a:r>
              <a:rPr lang="ru-RU" sz="1600" b="1" dirty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у плода с неблагоприятным прогнозом для жизни и здоровья ребенка после рождения прерывание беременности по медицинским показаниям проводится независимо от срока беременности по решению перинатального консилиума врачей после получения информированного добровольного согласия беременной женщины</a:t>
            </a:r>
            <a:r>
              <a:rPr lang="ru-RU" sz="1600" dirty="0" smtClean="0">
                <a:latin typeface="+mj-lt"/>
              </a:rPr>
              <a:t>.</a:t>
            </a:r>
          </a:p>
          <a:p>
            <a:endParaRPr lang="ru-RU" dirty="0">
              <a:latin typeface="+mj-lt"/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Приказ Министерства здравоохранения и социального развития РФ от 3 декабря 2007 г. N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736 </a:t>
            </a:r>
            <a:r>
              <a:rPr lang="ru-RU" dirty="0" smtClean="0">
                <a:latin typeface="+mj-lt"/>
              </a:rPr>
              <a:t>"</a:t>
            </a:r>
            <a:r>
              <a:rPr lang="ru-RU" dirty="0">
                <a:latin typeface="+mj-lt"/>
              </a:rPr>
              <a:t>Об утверждении перечня медицинских показаний для искусственного прерывания беременности"</a:t>
            </a:r>
          </a:p>
          <a:p>
            <a:endParaRPr lang="ru-RU" dirty="0">
              <a:latin typeface="+mj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836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923112" cy="864097"/>
          </a:xfrm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hangingPunct="1"/>
            <a:r>
              <a:rPr kumimoji="0" lang="ru-RU" sz="3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Заключение</a:t>
            </a:r>
            <a:endParaRPr kumimoji="0" lang="ru-RU" sz="2700" b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899592" y="1239803"/>
            <a:ext cx="7056784" cy="302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 algn="just">
              <a:lnSpc>
                <a:spcPct val="12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000" dirty="0"/>
              <a:t>Таким образом, в настоящее время существует достаточный арсенал молекулярно-генетических методов для снижения частоты рождения детей с хромосомными аномалиями и рецессивными моногенными заболеваниями, однако, остаются нерешенными важные </a:t>
            </a:r>
            <a:r>
              <a:rPr lang="ru-RU" sz="2000" dirty="0" smtClean="0"/>
              <a:t>этические </a:t>
            </a:r>
            <a:r>
              <a:rPr lang="ru-RU" sz="2000" dirty="0"/>
              <a:t>и социальные вопросы</a:t>
            </a:r>
            <a:endParaRPr lang="ru-RU" sz="20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10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A15A41-1886-48FB-AA9C-4CDEA906DF9F}"/>
              </a:ext>
            </a:extLst>
          </p:cNvPr>
          <p:cNvSpPr txBox="1"/>
          <p:nvPr/>
        </p:nvSpPr>
        <p:spPr>
          <a:xfrm>
            <a:off x="611560" y="2055922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Появившиеся вопросы можно задать Шубиной Екатерине (</a:t>
            </a:r>
            <a:r>
              <a:rPr lang="en-US" sz="24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e_shubina@oparina4.ru</a:t>
            </a:r>
            <a:r>
              <a:rPr lang="en-US" sz="24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400" b="1" dirty="0" err="1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Баркову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Илье Юрьевичу</a:t>
            </a:r>
            <a:r>
              <a:rPr lang="en-US" sz="24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i@barkov.ru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sz="24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68" y="4072146"/>
            <a:ext cx="5724128" cy="2453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507909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4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448" y="274638"/>
            <a:ext cx="6776864" cy="777874"/>
          </a:xfrm>
          <a:extLst/>
        </p:spPr>
        <p:txBody>
          <a:bodyPr rIns="4572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hangingPunct="1">
              <a:defRPr/>
            </a:pPr>
            <a:r>
              <a:rPr kumimoji="0" lang="ru-RU" sz="3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Актуальность</a:t>
            </a:r>
            <a:endParaRPr kumimoji="0" lang="ru-RU" sz="3600" b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>
          <a:xfrm>
            <a:off x="603250" y="1196975"/>
            <a:ext cx="8001000" cy="54006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400" smtClean="0"/>
              <a:t>В соответствии с приказом МЗ РФ от 28.12.2000г  N457 проводится комбинированный</a:t>
            </a:r>
            <a:r>
              <a:rPr lang="en-US" altLang="ru-RU" sz="2400" smtClean="0"/>
              <a:t> c</a:t>
            </a:r>
            <a:r>
              <a:rPr lang="ru-RU" altLang="ru-RU" sz="2400" smtClean="0"/>
              <a:t>крининг  II триместра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marL="0" indent="0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smtClean="0"/>
              <a:t>В соответствии с  приказом МЗ РФ от 01.11.2012г </a:t>
            </a:r>
            <a:r>
              <a:rPr lang="en-US" altLang="ru-RU" sz="2400" smtClean="0"/>
              <a:t>N572</a:t>
            </a:r>
            <a:r>
              <a:rPr lang="ru-RU" altLang="ru-RU" sz="2400" smtClean="0"/>
              <a:t>н проводится комбинированный скрининг  </a:t>
            </a:r>
            <a:r>
              <a:rPr lang="en-US" altLang="ru-RU" sz="2400" smtClean="0"/>
              <a:t>I </a:t>
            </a:r>
            <a:r>
              <a:rPr lang="ru-RU" altLang="ru-RU" sz="2400" smtClean="0"/>
              <a:t>триместра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40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179513" y="2133600"/>
            <a:ext cx="6553200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чувствительность </a:t>
            </a: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61%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 1</a:t>
            </a: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случай СД на </a:t>
            </a: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80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инвазивных процедур</a:t>
            </a:r>
            <a:endParaRPr lang="en-US" dirty="0">
              <a:solidFill>
                <a:schemeClr val="tx2">
                  <a:lumMod val="25000"/>
                </a:schemeClr>
              </a:solidFill>
              <a:latin typeface="Arial Narrow" pitchFamily="34" charset="0"/>
            </a:endParaRPr>
          </a:p>
          <a:p>
            <a:pPr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 39%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всех случаев СД - в группе низкого риска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/>
            </a:pPr>
            <a:endParaRPr lang="ru-RU" dirty="0">
              <a:solidFill>
                <a:schemeClr val="tx2">
                  <a:lumMod val="25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defRPr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(132 929 беременных, 2009-2011 гг.,  С-Петербург, 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Кащеева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Т.К.)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79513" y="4941888"/>
            <a:ext cx="6553200" cy="16557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чувствительность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~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80%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 1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случай СД  на </a:t>
            </a: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6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инвазивных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процедур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 Narrow" pitchFamily="34" charset="0"/>
              </a:rPr>
              <a:t>3</a:t>
            </a: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0-50%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всех плодов с СД - в группе с низким риском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(50 753 беременных, 2011-2012 гг., Московская область,  Жученко  Л.А.)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60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7571184" cy="778098"/>
          </a:xfrm>
        </p:spPr>
        <p:txBody>
          <a:bodyPr/>
          <a:lstStyle/>
          <a:p>
            <a:r>
              <a:rPr kumimoji="0" lang="ru-RU" sz="24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Динамика показателей инвазивной </a:t>
            </a:r>
            <a:r>
              <a:rPr kumimoji="0" lang="ru-RU" sz="2400" b="1" dirty="0" err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пренатальной</a:t>
            </a:r>
            <a:r>
              <a:rPr kumimoji="0" lang="ru-RU" sz="24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 диагностики </a:t>
            </a:r>
            <a:r>
              <a:rPr kumimoji="0" lang="ru-RU" sz="16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(данные ФГБУ «НМИЦ </a:t>
            </a:r>
            <a:r>
              <a:rPr kumimoji="0" lang="ru-RU" sz="1600" dirty="0" err="1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АГиП</a:t>
            </a:r>
            <a:r>
              <a:rPr kumimoji="0" lang="ru-RU" sz="16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kumimoji="0" lang="ru-RU" sz="1600" dirty="0" err="1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им.В.И.Кулакова</a:t>
            </a:r>
            <a:r>
              <a:rPr kumimoji="0" lang="ru-RU" sz="16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» (</a:t>
            </a:r>
            <a:r>
              <a:rPr kumimoji="0" lang="en-US" sz="1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N=2</a:t>
            </a:r>
            <a:r>
              <a:rPr kumimoji="0" lang="ru-RU" sz="1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46</a:t>
            </a:r>
            <a:r>
              <a:rPr kumimoji="0" lang="en-US" sz="1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3</a:t>
            </a:r>
            <a:r>
              <a:rPr kumimoji="0" lang="en-US" sz="16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)</a:t>
            </a:r>
            <a:endParaRPr lang="ru-RU" sz="1600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229564"/>
              </p:ext>
            </p:extLst>
          </p:nvPr>
        </p:nvGraphicFramePr>
        <p:xfrm>
          <a:off x="251520" y="1417638"/>
          <a:ext cx="6048672" cy="4819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1259632" y="1295515"/>
            <a:ext cx="3718858" cy="3429629"/>
            <a:chOff x="1259632" y="1295515"/>
            <a:chExt cx="3718858" cy="342962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59632" y="1628800"/>
              <a:ext cx="792088" cy="3096344"/>
            </a:xfrm>
            <a:prstGeom prst="rect">
              <a:avLst/>
            </a:prstGeom>
            <a:noFill/>
            <a:ln>
              <a:solidFill>
                <a:srgbClr val="8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39752" y="1295515"/>
              <a:ext cx="2638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Введение комбинированного скрининга 1-го триместра</a:t>
              </a:r>
              <a:endParaRPr lang="ru-RU" sz="1400" dirty="0"/>
            </a:p>
          </p:txBody>
        </p:sp>
        <p:cxnSp>
          <p:nvCxnSpPr>
            <p:cNvPr id="8" name="Прямая соединительная линия 7"/>
            <p:cNvCxnSpPr>
              <a:endCxn id="6" idx="1"/>
            </p:cNvCxnSpPr>
            <p:nvPr/>
          </p:nvCxnSpPr>
          <p:spPr>
            <a:xfrm flipV="1">
              <a:off x="2051720" y="1557125"/>
              <a:ext cx="288032" cy="71675"/>
            </a:xfrm>
            <a:prstGeom prst="line">
              <a:avLst/>
            </a:prstGeom>
            <a:ln w="127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6012160" y="4437112"/>
            <a:ext cx="2952328" cy="2513910"/>
            <a:chOff x="6012160" y="4437112"/>
            <a:chExt cx="2952328" cy="2513910"/>
          </a:xfrm>
        </p:grpSpPr>
        <p:graphicFrame>
          <p:nvGraphicFramePr>
            <p:cNvPr id="5" name="Диаграмма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44645250"/>
                </p:ext>
              </p:extLst>
            </p:nvPr>
          </p:nvGraphicFramePr>
          <p:xfrm>
            <a:off x="6156176" y="4437112"/>
            <a:ext cx="2808312" cy="25139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Прямоугольник 9"/>
            <p:cNvSpPr/>
            <p:nvPr/>
          </p:nvSpPr>
          <p:spPr>
            <a:xfrm>
              <a:off x="6012160" y="4496224"/>
              <a:ext cx="576064" cy="1518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6046" y="4496224"/>
              <a:ext cx="462293" cy="151821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845439" y="3827475"/>
            <a:ext cx="188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Хромосомные аномалии</a:t>
            </a:r>
            <a:endParaRPr lang="ru-RU" sz="16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770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-142875" y="357188"/>
            <a:ext cx="72866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eaLnBrk="1" hangingPunct="1">
              <a:defRPr kumimoji="0" sz="3600" b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kumimoji="1" sz="4400">
                <a:latin typeface="Calibri" pitchFamily="34" charset="0"/>
                <a:ea typeface="Arial" charset="0"/>
              </a:defRPr>
            </a:lvl2pPr>
            <a:lvl3pPr algn="ctr" eaLnBrk="0" hangingPunct="0">
              <a:defRPr kumimoji="1" sz="4400">
                <a:latin typeface="Calibri" pitchFamily="34" charset="0"/>
                <a:ea typeface="Arial" charset="0"/>
              </a:defRPr>
            </a:lvl3pPr>
            <a:lvl4pPr algn="ctr" eaLnBrk="0" hangingPunct="0">
              <a:defRPr kumimoji="1" sz="4400">
                <a:latin typeface="Calibri" pitchFamily="34" charset="0"/>
                <a:ea typeface="Arial" charset="0"/>
              </a:defRPr>
            </a:lvl4pPr>
            <a:lvl5pPr algn="ctr" eaLnBrk="0" hangingPunct="0">
              <a:defRPr kumimoji="1" sz="4400">
                <a:latin typeface="Calibri" pitchFamily="34" charset="0"/>
                <a:ea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800" dirty="0" err="1"/>
              <a:t>Неинвазивная</a:t>
            </a:r>
            <a:r>
              <a:rPr lang="ru-RU" sz="2800" dirty="0"/>
              <a:t> диагностика</a:t>
            </a:r>
            <a:br>
              <a:rPr lang="ru-RU" sz="2800" dirty="0"/>
            </a:br>
            <a:r>
              <a:rPr lang="ru-RU" sz="2800" dirty="0"/>
              <a:t> анеуплоидий плода по крови матери</a:t>
            </a:r>
          </a:p>
        </p:txBody>
      </p:sp>
      <p:pic>
        <p:nvPicPr>
          <p:cNvPr id="24579" name="Picture 2" descr="19432-enhance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435225"/>
            <a:ext cx="4319587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36875" y="4298950"/>
            <a:ext cx="6438900" cy="2041525"/>
            <a:chOff x="0" y="0"/>
            <a:chExt cx="9479421" cy="3167199"/>
          </a:xfrm>
        </p:grpSpPr>
        <p:sp>
          <p:nvSpPr>
            <p:cNvPr id="24589" name="AutoShape 4"/>
            <p:cNvSpPr>
              <a:spLocks/>
            </p:cNvSpPr>
            <p:nvPr/>
          </p:nvSpPr>
          <p:spPr bwMode="auto">
            <a:xfrm>
              <a:off x="4322575" y="509493"/>
              <a:ext cx="5156846" cy="2657706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2000">
                  <a:solidFill>
                    <a:srgbClr val="000000"/>
                  </a:solidFill>
                  <a:latin typeface="Arial" panose="020B0604020202020204" pitchFamily="34" charset="0"/>
                </a:rPr>
                <a:t>фетальные клетки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2000">
                  <a:solidFill>
                    <a:srgbClr val="000000"/>
                  </a:solidFill>
                  <a:latin typeface="Arial" panose="020B0604020202020204" pitchFamily="34" charset="0"/>
                </a:rPr>
                <a:t>в крови матери (</a:t>
              </a:r>
              <a:r>
                <a:rPr kumimoji="0" lang="en-US" altLang="ru-RU" sz="2000">
                  <a:solidFill>
                    <a:srgbClr val="800000"/>
                  </a:solidFill>
                  <a:latin typeface="Arial" panose="020B0604020202020204" pitchFamily="34" charset="0"/>
                </a:rPr>
                <a:t>~ </a:t>
              </a:r>
              <a:r>
                <a:rPr kumimoji="0" lang="ru-RU" altLang="ru-RU" sz="2000">
                  <a:solidFill>
                    <a:srgbClr val="800000"/>
                  </a:solidFill>
                  <a:latin typeface="Arial" panose="020B0604020202020204" pitchFamily="34" charset="0"/>
                </a:rPr>
                <a:t>0,01%</a:t>
              </a:r>
              <a:r>
                <a:rPr kumimoji="0" lang="ru-RU" altLang="ru-RU" sz="2000">
                  <a:solidFill>
                    <a:srgbClr val="000000"/>
                  </a:solidFill>
                  <a:latin typeface="Arial" panose="020B0604020202020204" pitchFamily="34" charset="0"/>
                </a:rPr>
                <a:t>)</a:t>
              </a:r>
            </a:p>
            <a:p>
              <a:pPr eaLnBrk="1" hangingPunct="1">
                <a:spcBef>
                  <a:spcPts val="850"/>
                </a:spcBef>
                <a:buFontTx/>
                <a:buNone/>
              </a:pPr>
              <a:r>
                <a:rPr kumimoji="0" lang="en-US" altLang="ru-RU" sz="2000">
                  <a:solidFill>
                    <a:srgbClr val="000000"/>
                  </a:solidFill>
                  <a:latin typeface="Arial" panose="020B0604020202020204" pitchFamily="34" charset="0"/>
                </a:rPr>
                <a:t>~</a:t>
              </a:r>
              <a:r>
                <a:rPr kumimoji="0" lang="ru-RU" altLang="ru-RU" sz="2000">
                  <a:solidFill>
                    <a:srgbClr val="000000"/>
                  </a:solidFill>
                  <a:latin typeface="Arial" panose="020B0604020202020204" pitchFamily="34" charset="0"/>
                </a:rPr>
                <a:t>1993 - 2010</a:t>
              </a:r>
            </a:p>
          </p:txBody>
        </p:sp>
        <p:sp>
          <p:nvSpPr>
            <p:cNvPr id="24590" name="AutoShape 5"/>
            <p:cNvSpPr>
              <a:spLocks/>
            </p:cNvSpPr>
            <p:nvPr/>
          </p:nvSpPr>
          <p:spPr bwMode="auto">
            <a:xfrm>
              <a:off x="0" y="0"/>
              <a:ext cx="2650231" cy="1598561"/>
            </a:xfrm>
            <a:custGeom>
              <a:avLst/>
              <a:gdLst>
                <a:gd name="T0" fmla="*/ 2147483646 w 16202"/>
                <a:gd name="T1" fmla="*/ 2147483646 h 19987"/>
                <a:gd name="T2" fmla="*/ 2147483646 w 16202"/>
                <a:gd name="T3" fmla="*/ 2147483646 h 19987"/>
                <a:gd name="T4" fmla="*/ 2147483646 w 16202"/>
                <a:gd name="T5" fmla="*/ 2147483646 h 19987"/>
                <a:gd name="T6" fmla="*/ 2147483646 w 16202"/>
                <a:gd name="T7" fmla="*/ 2147483646 h 199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02"/>
                <a:gd name="T13" fmla="*/ 0 h 19987"/>
                <a:gd name="T14" fmla="*/ 16202 w 16202"/>
                <a:gd name="T15" fmla="*/ 19987 h 199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02" h="19987">
                  <a:moveTo>
                    <a:pt x="0" y="19652"/>
                  </a:moveTo>
                  <a:cubicBezTo>
                    <a:pt x="21378" y="21600"/>
                    <a:pt x="21599" y="15049"/>
                    <a:pt x="665" y="0"/>
                  </a:cubicBezTo>
                </a:path>
              </a:pathLst>
            </a:custGeom>
            <a:noFill/>
            <a:ln w="38100">
              <a:solidFill>
                <a:srgbClr val="AB1802"/>
              </a:solidFill>
              <a:miter lim="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91" name="Line 6"/>
            <p:cNvSpPr>
              <a:spLocks noChangeShapeType="1"/>
            </p:cNvSpPr>
            <p:nvPr/>
          </p:nvSpPr>
          <p:spPr bwMode="auto">
            <a:xfrm>
              <a:off x="2652160" y="1290107"/>
              <a:ext cx="1489512" cy="359612"/>
            </a:xfrm>
            <a:prstGeom prst="line">
              <a:avLst/>
            </a:prstGeom>
            <a:noFill/>
            <a:ln w="38100">
              <a:solidFill>
                <a:srgbClr val="AB18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954338" y="1511300"/>
            <a:ext cx="6002337" cy="2709863"/>
            <a:chOff x="0" y="-1049625"/>
            <a:chExt cx="8307497" cy="3853131"/>
          </a:xfrm>
        </p:grpSpPr>
        <p:sp>
          <p:nvSpPr>
            <p:cNvPr id="24586" name="AutoShape 8"/>
            <p:cNvSpPr>
              <a:spLocks/>
            </p:cNvSpPr>
            <p:nvPr/>
          </p:nvSpPr>
          <p:spPr bwMode="auto">
            <a:xfrm>
              <a:off x="0" y="701659"/>
              <a:ext cx="2690061" cy="2101847"/>
            </a:xfrm>
            <a:custGeom>
              <a:avLst/>
              <a:gdLst>
                <a:gd name="T0" fmla="*/ 2147483646 w 16201"/>
                <a:gd name="T1" fmla="*/ 2147483646 h 17287"/>
                <a:gd name="T2" fmla="*/ 2147483646 w 16201"/>
                <a:gd name="T3" fmla="*/ 2147483646 h 17287"/>
                <a:gd name="T4" fmla="*/ 2147483646 w 16201"/>
                <a:gd name="T5" fmla="*/ 2147483646 h 17287"/>
                <a:gd name="T6" fmla="*/ 2147483646 w 16201"/>
                <a:gd name="T7" fmla="*/ 2147483646 h 17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01"/>
                <a:gd name="T13" fmla="*/ 0 h 17287"/>
                <a:gd name="T14" fmla="*/ 16201 w 16201"/>
                <a:gd name="T15" fmla="*/ 17287 h 17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01" h="17287">
                  <a:moveTo>
                    <a:pt x="500" y="17286"/>
                  </a:moveTo>
                  <a:cubicBezTo>
                    <a:pt x="21599" y="17"/>
                    <a:pt x="21433" y="-4313"/>
                    <a:pt x="0" y="4296"/>
                  </a:cubicBezTo>
                </a:path>
              </a:pathLst>
            </a:custGeom>
            <a:noFill/>
            <a:ln w="38100">
              <a:solidFill>
                <a:srgbClr val="AB1802"/>
              </a:solidFill>
              <a:miter lim="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87" name="AutoShape 9"/>
            <p:cNvSpPr>
              <a:spLocks/>
            </p:cNvSpPr>
            <p:nvPr/>
          </p:nvSpPr>
          <p:spPr bwMode="auto">
            <a:xfrm>
              <a:off x="3795089" y="-1049625"/>
              <a:ext cx="4512408" cy="258646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0" lang="ru-RU" altLang="ru-RU" sz="2000" u="sng" dirty="0">
                  <a:solidFill>
                    <a:srgbClr val="000000"/>
                  </a:solidFill>
                  <a:latin typeface="Arial" panose="020B0604020202020204" pitchFamily="34" charset="0"/>
                </a:rPr>
                <a:t>вне</a:t>
              </a:r>
              <a:r>
                <a:rPr kumimoji="0" lang="ru-RU" altLang="ru-RU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клеточная  ДНК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0" lang="ru-RU" altLang="ru-RU" sz="2000" dirty="0" smtClean="0">
                  <a:solidFill>
                    <a:srgbClr val="800000"/>
                  </a:solidFill>
                  <a:latin typeface="Arial" panose="020B0604020202020204" pitchFamily="34" charset="0"/>
                </a:rPr>
                <a:t>5-15% </a:t>
              </a:r>
              <a:r>
                <a:rPr kumimoji="0" lang="en-US" altLang="ru-RU" sz="2000" dirty="0">
                  <a:solidFill>
                    <a:srgbClr val="800000"/>
                  </a:solidFill>
                  <a:latin typeface="Arial" panose="020B0604020202020204" pitchFamily="34" charset="0"/>
                </a:rPr>
                <a:t>- </a:t>
              </a:r>
              <a:r>
                <a:rPr kumimoji="0" lang="ru-RU" altLang="ru-RU" sz="2000" dirty="0">
                  <a:solidFill>
                    <a:srgbClr val="800000"/>
                  </a:solidFill>
                  <a:latin typeface="Arial" panose="020B0604020202020204" pitchFamily="34" charset="0"/>
                </a:rPr>
                <a:t>фетальная ДНК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ru-RU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~ </a:t>
              </a:r>
              <a:r>
                <a:rPr lang="ru-RU" altLang="ru-RU" sz="2600" b="1" dirty="0">
                  <a:solidFill>
                    <a:schemeClr val="tx2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2010</a:t>
              </a:r>
              <a:r>
                <a:rPr kumimoji="0" lang="ru-RU" altLang="ru-RU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 - 2014</a:t>
              </a:r>
            </a:p>
          </p:txBody>
        </p:sp>
        <p:sp>
          <p:nvSpPr>
            <p:cNvPr id="24588" name="Line 10"/>
            <p:cNvSpPr>
              <a:spLocks noChangeShapeType="1"/>
            </p:cNvSpPr>
            <p:nvPr/>
          </p:nvSpPr>
          <p:spPr bwMode="auto">
            <a:xfrm flipV="1">
              <a:off x="2661319" y="473794"/>
              <a:ext cx="1006717" cy="322412"/>
            </a:xfrm>
            <a:prstGeom prst="line">
              <a:avLst/>
            </a:prstGeom>
            <a:noFill/>
            <a:ln w="38100">
              <a:solidFill>
                <a:srgbClr val="AB18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5443538" y="3208338"/>
            <a:ext cx="3352800" cy="2955925"/>
            <a:chOff x="0" y="-1"/>
            <a:chExt cx="4766440" cy="4202148"/>
          </a:xfrm>
        </p:grpSpPr>
        <p:sp>
          <p:nvSpPr>
            <p:cNvPr id="24584" name="AutoShape 12"/>
            <p:cNvSpPr>
              <a:spLocks/>
            </p:cNvSpPr>
            <p:nvPr/>
          </p:nvSpPr>
          <p:spPr bwMode="auto">
            <a:xfrm>
              <a:off x="0" y="-1"/>
              <a:ext cx="4418633" cy="62230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24585" name="AutoShape 13"/>
            <p:cNvSpPr>
              <a:spLocks/>
            </p:cNvSpPr>
            <p:nvPr/>
          </p:nvSpPr>
          <p:spPr bwMode="auto">
            <a:xfrm>
              <a:off x="48439" y="3579846"/>
              <a:ext cx="4718001" cy="62230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956376" y="116632"/>
            <a:ext cx="1080119" cy="864096"/>
            <a:chOff x="7956376" y="116632"/>
            <a:chExt cx="1080119" cy="86409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4"/>
            <a:srcRect r="80152"/>
            <a:stretch/>
          </p:blipFill>
          <p:spPr>
            <a:xfrm>
              <a:off x="8028384" y="116632"/>
              <a:ext cx="1008111" cy="864096"/>
            </a:xfrm>
            <a:prstGeom prst="rect">
              <a:avLst/>
            </a:prstGeom>
          </p:spPr>
        </p:pic>
        <p:cxnSp>
          <p:nvCxnSpPr>
            <p:cNvPr id="17" name="Прямая соединительная линия 16"/>
            <p:cNvCxnSpPr/>
            <p:nvPr/>
          </p:nvCxnSpPr>
          <p:spPr>
            <a:xfrm>
              <a:off x="7956376" y="224644"/>
              <a:ext cx="0" cy="648072"/>
            </a:xfrm>
            <a:prstGeom prst="line">
              <a:avLst/>
            </a:prstGeom>
            <a:ln w="22225">
              <a:solidFill>
                <a:srgbClr val="F34D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918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778098"/>
          </a:xfrm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hangingPunct="1"/>
            <a:r>
              <a:rPr kumimoji="0" lang="ru-RU" sz="3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Историческая справка</a:t>
            </a:r>
            <a:endParaRPr kumimoji="0" lang="ru-RU" sz="3600" b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971"/>
            <a:ext cx="6781800" cy="2493069"/>
          </a:xfrm>
        </p:spPr>
        <p:txBody>
          <a:bodyPr>
            <a:norm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1997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en-US" sz="2000" b="1" dirty="0" smtClean="0"/>
              <a:t>Denis </a:t>
            </a:r>
            <a:r>
              <a:rPr lang="en-US" sz="2000" b="1" dirty="0"/>
              <a:t>Lo</a:t>
            </a:r>
            <a:r>
              <a:rPr lang="it-IT" sz="2000" b="1" dirty="0"/>
              <a:t> </a:t>
            </a:r>
            <a:r>
              <a:rPr lang="it-IT" sz="1800" dirty="0" smtClean="0"/>
              <a:t>et al. :</a:t>
            </a:r>
            <a:r>
              <a:rPr lang="ru-RU" sz="1800" dirty="0" smtClean="0"/>
              <a:t> описание внеклеточной эмбриональной ДНК в кровотоке матери</a:t>
            </a:r>
          </a:p>
          <a:p>
            <a:pPr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2001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dirty="0" smtClean="0"/>
              <a:t>определение резуса плода по крови матери</a:t>
            </a:r>
            <a:endParaRPr lang="ru-RU" sz="1900" dirty="0" smtClean="0"/>
          </a:p>
          <a:p>
            <a:pPr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2011 </a:t>
            </a: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dirty="0" smtClean="0"/>
              <a:t>первый опыт применения </a:t>
            </a:r>
            <a:r>
              <a:rPr lang="ru-RU" sz="1800" dirty="0" err="1" smtClean="0"/>
              <a:t>неинвазивного</a:t>
            </a:r>
            <a:r>
              <a:rPr lang="ru-RU" sz="1800" dirty="0" smtClean="0"/>
              <a:t> </a:t>
            </a:r>
            <a:r>
              <a:rPr lang="ru-RU" sz="1800" dirty="0"/>
              <a:t>пренатального ДНК-скрининга </a:t>
            </a:r>
            <a:r>
              <a:rPr lang="ru-RU" sz="1800" dirty="0" err="1"/>
              <a:t>трисомий</a:t>
            </a:r>
            <a:r>
              <a:rPr lang="ru-RU" sz="1800" dirty="0"/>
              <a:t> 21</a:t>
            </a:r>
            <a:r>
              <a:rPr lang="en-US" sz="1800" dirty="0"/>
              <a:t>/18/13</a:t>
            </a:r>
            <a:r>
              <a:rPr lang="ru-RU" sz="1800" dirty="0"/>
              <a:t> </a:t>
            </a:r>
            <a:r>
              <a:rPr lang="en-US" sz="1800" dirty="0" smtClean="0"/>
              <a:t>c </a:t>
            </a:r>
            <a:r>
              <a:rPr lang="ru-RU" sz="1800" dirty="0" smtClean="0"/>
              <a:t>помощью высокопроизводительного </a:t>
            </a:r>
            <a:r>
              <a:rPr lang="ru-RU" sz="1800" dirty="0" err="1" smtClean="0"/>
              <a:t>секвенирования</a:t>
            </a:r>
            <a:r>
              <a:rPr lang="ru-RU" sz="1800" dirty="0" smtClean="0"/>
              <a:t> (</a:t>
            </a:r>
            <a:r>
              <a:rPr lang="en-US" sz="1800" dirty="0" smtClean="0"/>
              <a:t>NGS) </a:t>
            </a:r>
            <a:r>
              <a:rPr lang="ru-RU" sz="1800" dirty="0"/>
              <a:t>в Гонконге </a:t>
            </a:r>
            <a:r>
              <a:rPr lang="ru-RU" sz="1800" dirty="0" smtClean="0"/>
              <a:t>(лаборатория Дениса Ло, август </a:t>
            </a:r>
            <a:r>
              <a:rPr lang="ru-RU" sz="1800" dirty="0"/>
              <a:t>2011</a:t>
            </a:r>
            <a:r>
              <a:rPr lang="ru-RU" sz="1800" dirty="0" smtClean="0"/>
              <a:t>)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70" y="1246033"/>
            <a:ext cx="1416144" cy="2124216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457200" y="3717032"/>
            <a:ext cx="843528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2012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dirty="0" smtClean="0"/>
              <a:t>рекомендации Американского Колледжа Акушерства и Гинекологии (</a:t>
            </a:r>
            <a:r>
              <a:rPr lang="en-US" sz="1800" dirty="0" smtClean="0"/>
              <a:t>ACOG)</a:t>
            </a:r>
            <a:r>
              <a:rPr lang="ru-RU" sz="1800" dirty="0" smtClean="0"/>
              <a:t> по использованию </a:t>
            </a:r>
            <a:r>
              <a:rPr lang="en-US" sz="1800" dirty="0" smtClean="0"/>
              <a:t>NIPT</a:t>
            </a:r>
            <a:r>
              <a:rPr lang="ru-RU" sz="1800" dirty="0" smtClean="0"/>
              <a:t> для женщин с высоким риском анеуплоидий  </a:t>
            </a:r>
            <a:endParaRPr lang="en-US" sz="1800" dirty="0" smtClean="0"/>
          </a:p>
          <a:p>
            <a:pPr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2015 </a:t>
            </a: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smtClean="0"/>
              <a:t>завершена </a:t>
            </a:r>
            <a:r>
              <a:rPr lang="ru-RU" sz="1800" dirty="0" err="1"/>
              <a:t>валидация</a:t>
            </a:r>
            <a:r>
              <a:rPr lang="ru-RU" sz="1800" dirty="0"/>
              <a:t> НИПС в ФГБУ «НМИЦ </a:t>
            </a:r>
            <a:r>
              <a:rPr lang="ru-RU" sz="1800" dirty="0" err="1"/>
              <a:t>АГиП</a:t>
            </a:r>
            <a:r>
              <a:rPr lang="ru-RU" sz="1800" dirty="0"/>
              <a:t> </a:t>
            </a:r>
            <a:r>
              <a:rPr lang="ru-RU" sz="1800" dirty="0" err="1"/>
              <a:t>им.Кулакова</a:t>
            </a:r>
            <a:r>
              <a:rPr lang="ru-RU" sz="1800" dirty="0"/>
              <a:t>» МЗ РФ </a:t>
            </a:r>
          </a:p>
          <a:p>
            <a:pPr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201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smtClean="0"/>
              <a:t>новая редакция рекомендаций </a:t>
            </a:r>
            <a:r>
              <a:rPr lang="en-US" sz="1800" dirty="0" smtClean="0"/>
              <a:t>ACOG </a:t>
            </a:r>
            <a:r>
              <a:rPr lang="ru-RU" sz="1800" dirty="0" smtClean="0"/>
              <a:t>предлагает использовать </a:t>
            </a:r>
            <a:r>
              <a:rPr lang="en-US" sz="1800" dirty="0" smtClean="0"/>
              <a:t>NIPT </a:t>
            </a:r>
            <a:r>
              <a:rPr lang="ru-RU" sz="1800" dirty="0" smtClean="0"/>
              <a:t>вне зависимости от риска анеуплоидий</a:t>
            </a:r>
          </a:p>
          <a:p>
            <a:pPr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2016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 </a:t>
            </a:r>
            <a:r>
              <a:rPr lang="ru-RU" sz="1800" dirty="0" smtClean="0"/>
              <a:t>выпущены клинические </a:t>
            </a:r>
            <a:r>
              <a:rPr lang="ru-RU" sz="1800" dirty="0"/>
              <a:t>рекомендации  </a:t>
            </a:r>
            <a:r>
              <a:rPr lang="ru-RU" sz="1800" dirty="0" smtClean="0"/>
              <a:t>Российского общества акушеров-гинекологов </a:t>
            </a:r>
            <a:endParaRPr lang="ru-RU" sz="1800" dirty="0"/>
          </a:p>
          <a:p>
            <a:pPr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308304" y="3402492"/>
            <a:ext cx="1417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Denis Lo</a:t>
            </a:r>
            <a:endParaRPr lang="ru-RU" sz="14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324309" y="2132856"/>
            <a:ext cx="8401305" cy="4608512"/>
            <a:chOff x="324309" y="2124063"/>
            <a:chExt cx="8401305" cy="460851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24309" y="3710269"/>
              <a:ext cx="7560059" cy="3022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309" y="2124063"/>
              <a:ext cx="6788027" cy="381642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356" y="3812496"/>
              <a:ext cx="1433258" cy="1920760"/>
            </a:xfrm>
            <a:prstGeom prst="rect">
              <a:avLst/>
            </a:prstGeom>
            <a:effectLst>
              <a:outerShdw blurRad="889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7279202" y="5823553"/>
              <a:ext cx="1417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В.И. Казаков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0122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73125"/>
            <a:ext cx="300990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" name="Рисунок 2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2"/>
          <a:stretch>
            <a:fillRect/>
          </a:stretch>
        </p:blipFill>
        <p:spPr bwMode="auto">
          <a:xfrm>
            <a:off x="2622550" y="2997200"/>
            <a:ext cx="23812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7" name="Группа 286"/>
          <p:cNvGrpSpPr>
            <a:grpSpLocks/>
          </p:cNvGrpSpPr>
          <p:nvPr/>
        </p:nvGrpSpPr>
        <p:grpSpPr bwMode="auto">
          <a:xfrm>
            <a:off x="4684713" y="3205163"/>
            <a:ext cx="4117975" cy="836612"/>
            <a:chOff x="4683963" y="3204490"/>
            <a:chExt cx="4117956" cy="836967"/>
          </a:xfrm>
        </p:grpSpPr>
        <p:sp>
          <p:nvSpPr>
            <p:cNvPr id="286" name="Прямоугольная выноска 285"/>
            <p:cNvSpPr/>
            <p:nvPr/>
          </p:nvSpPr>
          <p:spPr>
            <a:xfrm>
              <a:off x="4730000" y="3210843"/>
              <a:ext cx="3989370" cy="830614"/>
            </a:xfrm>
            <a:prstGeom prst="wedgeRectCallout">
              <a:avLst>
                <a:gd name="adj1" fmla="val -62393"/>
                <a:gd name="adj2" fmla="val -17894"/>
              </a:avLst>
            </a:prstGeom>
            <a:solidFill>
              <a:schemeClr val="bg1"/>
            </a:solidFill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9982" name="TextBox 274"/>
            <p:cNvSpPr txBox="1">
              <a:spLocks noChangeArrowheads="1"/>
            </p:cNvSpPr>
            <p:nvPr/>
          </p:nvSpPr>
          <p:spPr bwMode="auto">
            <a:xfrm>
              <a:off x="4683963" y="3204490"/>
              <a:ext cx="411795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600">
                  <a:latin typeface="Arial" panose="020B0604020202020204" pitchFamily="34" charset="0"/>
                </a:rPr>
                <a:t>сортировка фрагментов по всем хромосомам</a:t>
              </a:r>
              <a:r>
                <a:rPr kumimoji="0" lang="en-US" altLang="ru-RU" sz="1600">
                  <a:latin typeface="Arial" panose="020B0604020202020204" pitchFamily="34" charset="0"/>
                </a:rPr>
                <a:t>, </a:t>
              </a:r>
              <a:r>
                <a:rPr kumimoji="0" lang="ru-RU" altLang="ru-RU" sz="1600">
                  <a:latin typeface="Arial" panose="020B0604020202020204" pitchFamily="34" charset="0"/>
                </a:rPr>
                <a:t>подсчёт доли фрагментов каждой хромосомы</a:t>
              </a:r>
              <a:endParaRPr kumimoji="0" lang="en-US" altLang="ru-RU" sz="1600">
                <a:latin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607175" y="1638300"/>
            <a:ext cx="185261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CTACTGCAGACAC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7" name="Группа 66"/>
          <p:cNvGrpSpPr>
            <a:grpSpLocks/>
          </p:cNvGrpSpPr>
          <p:nvPr/>
        </p:nvGrpSpPr>
        <p:grpSpPr bwMode="auto">
          <a:xfrm>
            <a:off x="5518150" y="1285875"/>
            <a:ext cx="3141663" cy="1141413"/>
            <a:chOff x="4988740" y="1225739"/>
            <a:chExt cx="3646065" cy="1384588"/>
          </a:xfrm>
        </p:grpSpPr>
        <p:sp>
          <p:nvSpPr>
            <p:cNvPr id="6" name="TextBox 5"/>
            <p:cNvSpPr txBox="1"/>
            <p:nvPr/>
          </p:nvSpPr>
          <p:spPr>
            <a:xfrm rot="20400000">
              <a:off x="4988740" y="1225739"/>
              <a:ext cx="1243605" cy="3177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CCGAGTACTGG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43296" y="1429865"/>
              <a:ext cx="1243604" cy="3177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CCGAGTACTGG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800000">
              <a:off x="6783215" y="2292584"/>
              <a:ext cx="1851590" cy="3177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CTACTGCAGACAC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5" name="Группа 64"/>
          <p:cNvGrpSpPr>
            <a:grpSpLocks/>
          </p:cNvGrpSpPr>
          <p:nvPr/>
        </p:nvGrpSpPr>
        <p:grpSpPr bwMode="auto">
          <a:xfrm>
            <a:off x="5170488" y="544513"/>
            <a:ext cx="3548062" cy="2587625"/>
            <a:chOff x="4294612" y="579806"/>
            <a:chExt cx="4361018" cy="2928145"/>
          </a:xfrm>
        </p:grpSpPr>
        <p:sp>
          <p:nvSpPr>
            <p:cNvPr id="4" name="TextBox 3"/>
            <p:cNvSpPr txBox="1"/>
            <p:nvPr/>
          </p:nvSpPr>
          <p:spPr>
            <a:xfrm>
              <a:off x="6347315" y="579806"/>
              <a:ext cx="1231231" cy="2964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CGGTGGACAC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94612" y="1711543"/>
              <a:ext cx="1422452" cy="2964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CCGAGTAAACAG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800000">
              <a:off x="5477063" y="795375"/>
              <a:ext cx="1416599" cy="2946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CAACTACGGGGT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03905" y="1670225"/>
              <a:ext cx="1851725" cy="2964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CTACTGCAGACAC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400000">
              <a:off x="4505102" y="2670626"/>
              <a:ext cx="1352696" cy="3219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AATGGGACGGAG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83419" y="2807352"/>
              <a:ext cx="1317086" cy="2964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CCGAGTACTGG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9800000">
              <a:off x="4903398" y="1846273"/>
              <a:ext cx="1233183" cy="2946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CGGTGGACAC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02428" y="2354657"/>
              <a:ext cx="1416599" cy="2946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CAACTACGGGGT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9900000">
              <a:off x="5198035" y="2660046"/>
              <a:ext cx="1586358" cy="2964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TGGAGTACTCTACG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2" name="Группа 61"/>
          <p:cNvGrpSpPr>
            <a:grpSpLocks/>
          </p:cNvGrpSpPr>
          <p:nvPr/>
        </p:nvGrpSpPr>
        <p:grpSpPr bwMode="auto">
          <a:xfrm>
            <a:off x="6294438" y="661988"/>
            <a:ext cx="2076450" cy="2179637"/>
            <a:chOff x="792850" y="4324145"/>
            <a:chExt cx="2658963" cy="2337283"/>
          </a:xfrm>
        </p:grpSpPr>
        <p:sp>
          <p:nvSpPr>
            <p:cNvPr id="31" name="TextBox 30"/>
            <p:cNvSpPr txBox="1"/>
            <p:nvPr/>
          </p:nvSpPr>
          <p:spPr>
            <a:xfrm rot="6600000">
              <a:off x="355979" y="4848428"/>
              <a:ext cx="1383985" cy="3354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TGGAGTACTCTACG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4200000">
              <a:off x="2073443" y="5567657"/>
              <a:ext cx="1852123" cy="3354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CTACTGCAGACAC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2850" y="5536196"/>
              <a:ext cx="1652703" cy="2808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TGGAGTACTCTACG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86050" y="4427986"/>
              <a:ext cx="1851924" cy="2808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CTACTGCAGACAC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9800000">
              <a:off x="1496215" y="5527684"/>
              <a:ext cx="1475846" cy="2791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CAACTACGGGGT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23113" y="4657799"/>
              <a:ext cx="1528700" cy="2808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AATGGGACGGAG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276667" y="5079974"/>
              <a:ext cx="1652703" cy="2808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TGGAGTACTCTACG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4" name="Группа 63"/>
          <p:cNvGrpSpPr>
            <a:grpSpLocks/>
          </p:cNvGrpSpPr>
          <p:nvPr/>
        </p:nvGrpSpPr>
        <p:grpSpPr bwMode="auto">
          <a:xfrm>
            <a:off x="5040313" y="158750"/>
            <a:ext cx="3117850" cy="2816225"/>
            <a:chOff x="4275126" y="440645"/>
            <a:chExt cx="3755270" cy="3098368"/>
          </a:xfrm>
        </p:grpSpPr>
        <p:sp>
          <p:nvSpPr>
            <p:cNvPr id="10" name="TextBox 9"/>
            <p:cNvSpPr txBox="1"/>
            <p:nvPr/>
          </p:nvSpPr>
          <p:spPr>
            <a:xfrm rot="18300000">
              <a:off x="7106366" y="2566079"/>
              <a:ext cx="1199875" cy="6481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TAACCAGGAGG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eaLnBrk="1" hangingPunct="1">
                <a:defRPr/>
              </a:pPr>
              <a:endParaRPr lang="ru-RU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82777" y="3250834"/>
              <a:ext cx="1437863" cy="2881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AATGGGACGGAG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75126" y="1251041"/>
              <a:ext cx="1206504" cy="2881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CGGTGGACAC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75702" y="755023"/>
              <a:ext cx="1390062" cy="2881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CAACTACGGGGT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41093" y="2622078"/>
              <a:ext cx="1206504" cy="2881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CGGTGGACAC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95780" y="1582884"/>
              <a:ext cx="1290636" cy="2881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CCGAGTACTGG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200000">
              <a:off x="6481634" y="901732"/>
              <a:ext cx="1208417" cy="2881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CGGTGGACAC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305725" y="2192429"/>
              <a:ext cx="1290634" cy="2881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CCGAGTACTGG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1400000">
              <a:off x="5800943" y="440645"/>
              <a:ext cx="1487576" cy="2881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TCACTCTAATCTTG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8" name="Группа 67"/>
          <p:cNvGrpSpPr>
            <a:grpSpLocks/>
          </p:cNvGrpSpPr>
          <p:nvPr/>
        </p:nvGrpSpPr>
        <p:grpSpPr bwMode="auto">
          <a:xfrm>
            <a:off x="5929313" y="792163"/>
            <a:ext cx="3074987" cy="2027237"/>
            <a:chOff x="4947637" y="1026598"/>
            <a:chExt cx="3534768" cy="2121740"/>
          </a:xfrm>
        </p:grpSpPr>
        <p:sp>
          <p:nvSpPr>
            <p:cNvPr id="12" name="TextBox 11"/>
            <p:cNvSpPr txBox="1"/>
            <p:nvPr/>
          </p:nvSpPr>
          <p:spPr>
            <a:xfrm rot="9600000">
              <a:off x="5097276" y="2500351"/>
              <a:ext cx="1483617" cy="274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TGGAGTACTCTACG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2000000">
              <a:off x="5310785" y="1272501"/>
              <a:ext cx="1231786" cy="2724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CCGAGTACTGG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14803" y="2874190"/>
              <a:ext cx="1483617" cy="2741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TGGAGTACTCTACG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17390" y="1262532"/>
              <a:ext cx="1852241" cy="2741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CTACTGCAGACAC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30165" y="2168051"/>
              <a:ext cx="1852240" cy="2741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CTACTGCAGACAC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47637" y="2176359"/>
              <a:ext cx="1324854" cy="2741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CAACTACGGGGT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96908" y="1026598"/>
              <a:ext cx="1153316" cy="2741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CGGTGGACAC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0200000">
              <a:off x="6155699" y="1436989"/>
              <a:ext cx="1324854" cy="274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CAACTACGGGGT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9200000">
              <a:off x="5920291" y="1880611"/>
              <a:ext cx="1231786" cy="2741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CCGAGTACTGG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81969" y="2546874"/>
              <a:ext cx="1625956" cy="2724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TCGGTGTCACTCTAAT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3" name="Группа 62"/>
          <p:cNvGrpSpPr>
            <a:grpSpLocks/>
          </p:cNvGrpSpPr>
          <p:nvPr/>
        </p:nvGrpSpPr>
        <p:grpSpPr bwMode="auto">
          <a:xfrm>
            <a:off x="5135563" y="985838"/>
            <a:ext cx="2824162" cy="1958975"/>
            <a:chOff x="4877847" y="4332862"/>
            <a:chExt cx="3070900" cy="2376505"/>
          </a:xfrm>
        </p:grpSpPr>
        <p:sp>
          <p:nvSpPr>
            <p:cNvPr id="14" name="TextBox 13"/>
            <p:cNvSpPr txBox="1"/>
            <p:nvPr/>
          </p:nvSpPr>
          <p:spPr>
            <a:xfrm rot="16500000">
              <a:off x="5666730" y="4850920"/>
              <a:ext cx="1215215" cy="2830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CGGTGGACAC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53385" y="5567334"/>
              <a:ext cx="1299825" cy="3158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AATGGGACGGAG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5940000">
              <a:off x="6770537" y="5217894"/>
              <a:ext cx="1450169" cy="2848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AATGGGACGGAG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4080000">
              <a:off x="4648232" y="5784095"/>
              <a:ext cx="1565721" cy="2848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TGGAGTACTCTACG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66717" y="5944802"/>
              <a:ext cx="1253217" cy="3177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CAACTACGGGGT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2100000">
              <a:off x="4877847" y="4941432"/>
              <a:ext cx="1299824" cy="3177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AATGGGACGGAG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59519" y="6050725"/>
              <a:ext cx="1089228" cy="3158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CGGTGGACAC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6000000">
              <a:off x="6114957" y="5011828"/>
              <a:ext cx="1642754" cy="2848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TGCTGTCTGCCTGGC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6" name="Группа 65"/>
          <p:cNvGrpSpPr>
            <a:grpSpLocks/>
          </p:cNvGrpSpPr>
          <p:nvPr/>
        </p:nvGrpSpPr>
        <p:grpSpPr bwMode="auto">
          <a:xfrm>
            <a:off x="5289550" y="80963"/>
            <a:ext cx="3184525" cy="2544762"/>
            <a:chOff x="4411860" y="637876"/>
            <a:chExt cx="3596966" cy="2892237"/>
          </a:xfrm>
        </p:grpSpPr>
        <p:sp>
          <p:nvSpPr>
            <p:cNvPr id="9" name="TextBox 8"/>
            <p:cNvSpPr txBox="1"/>
            <p:nvPr/>
          </p:nvSpPr>
          <p:spPr>
            <a:xfrm rot="3600000">
              <a:off x="7063012" y="1061897"/>
              <a:ext cx="1143904" cy="2958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CTTCTATAACC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54757" y="2784952"/>
              <a:ext cx="1348414" cy="2977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AATGGGACGGAG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7700000">
              <a:off x="4312165" y="1959519"/>
              <a:ext cx="1506562" cy="2958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TCTTGTCCCCCCAGC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11860" y="744327"/>
              <a:ext cx="1301793" cy="2977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CAACTACGGGGT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0800000">
              <a:off x="5900136" y="2754279"/>
              <a:ext cx="1457794" cy="2959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TGGAGTACTCTACG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4800000">
              <a:off x="6934406" y="2455692"/>
              <a:ext cx="1852980" cy="2958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CTACTGCAGACAC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39447" y="1976641"/>
              <a:ext cx="1348414" cy="2959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AATGGGACGGAG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16964" y="1291020"/>
              <a:ext cx="1208552" cy="2977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CCGAGTACTGG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0200000">
              <a:off x="6018481" y="2420490"/>
              <a:ext cx="1497242" cy="2977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ACTCTTCTGTGTCGC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5358619" y="1976641"/>
              <a:ext cx="1092001" cy="2959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GTCTGTACAA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6109930" y="1173742"/>
              <a:ext cx="1255173" cy="2977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ru-RU" sz="1100" dirty="0">
                  <a:solidFill>
                    <a:schemeClr val="bg1">
                      <a:lumMod val="50000"/>
                    </a:schemeClr>
                  </a:solidFill>
                </a:rPr>
                <a:t>G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AAGAAGATGG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8" name="Стрелка вправо 187"/>
          <p:cNvSpPr/>
          <p:nvPr/>
        </p:nvSpPr>
        <p:spPr>
          <a:xfrm>
            <a:off x="3482975" y="1146175"/>
            <a:ext cx="1317625" cy="69532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3087688" y="180181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>
                <a:latin typeface="Cambria" panose="02040503050406030204" pitchFamily="18" charset="0"/>
              </a:rPr>
              <a:t>секвенирование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965825" y="1065213"/>
            <a:ext cx="1995488" cy="1077912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400" b="1">
                <a:solidFill>
                  <a:srgbClr val="C00000"/>
                </a:solidFill>
                <a:latin typeface="Cambria" panose="02040503050406030204" pitchFamily="18" charset="0"/>
              </a:rPr>
              <a:t>~</a:t>
            </a:r>
            <a:r>
              <a:rPr kumimoji="0" lang="ru-RU" altLang="ru-RU" sz="2400" b="1">
                <a:solidFill>
                  <a:srgbClr val="C00000"/>
                </a:solidFill>
                <a:latin typeface="Cambria" panose="02040503050406030204" pitchFamily="18" charset="0"/>
              </a:rPr>
              <a:t>5 – 7 </a:t>
            </a:r>
            <a:r>
              <a:rPr kumimoji="0" lang="ru-RU" altLang="ru-RU" sz="2400" b="1">
                <a:latin typeface="Cambria" panose="02040503050406030204" pitchFamily="18" charset="0"/>
              </a:rPr>
              <a:t>млн.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>
                <a:latin typeface="Cambria" panose="02040503050406030204" pitchFamily="18" charset="0"/>
              </a:rPr>
              <a:t>Фрагментов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600" b="1">
                <a:latin typeface="Cambria" panose="02040503050406030204" pitchFamily="18" charset="0"/>
              </a:rPr>
              <a:t>150-200 пн </a:t>
            </a:r>
          </a:p>
        </p:txBody>
      </p:sp>
      <p:grpSp>
        <p:nvGrpSpPr>
          <p:cNvPr id="78" name="Группа 77"/>
          <p:cNvGrpSpPr>
            <a:grpSpLocks/>
          </p:cNvGrpSpPr>
          <p:nvPr/>
        </p:nvGrpSpPr>
        <p:grpSpPr bwMode="auto">
          <a:xfrm>
            <a:off x="401638" y="5067300"/>
            <a:ext cx="8910637" cy="889000"/>
            <a:chOff x="401803" y="4990975"/>
            <a:chExt cx="8910300" cy="889636"/>
          </a:xfrm>
        </p:grpSpPr>
        <p:sp>
          <p:nvSpPr>
            <p:cNvPr id="29732" name="TextBox 78"/>
            <p:cNvSpPr txBox="1">
              <a:spLocks noChangeArrowheads="1"/>
            </p:cNvSpPr>
            <p:nvPr/>
          </p:nvSpPr>
          <p:spPr bwMode="auto">
            <a:xfrm>
              <a:off x="4700012" y="5739179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33" name="TextBox 79"/>
            <p:cNvSpPr txBox="1">
              <a:spLocks noChangeArrowheads="1"/>
            </p:cNvSpPr>
            <p:nvPr/>
          </p:nvSpPr>
          <p:spPr bwMode="auto">
            <a:xfrm>
              <a:off x="2767204" y="5742112"/>
              <a:ext cx="50045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TAACCAGATATGGG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34" name="TextBox 80"/>
            <p:cNvSpPr txBox="1">
              <a:spLocks noChangeArrowheads="1"/>
            </p:cNvSpPr>
            <p:nvPr/>
          </p:nvSpPr>
          <p:spPr bwMode="auto">
            <a:xfrm>
              <a:off x="2416806" y="5738870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35" name="TextBox 81"/>
            <p:cNvSpPr txBox="1">
              <a:spLocks noChangeArrowheads="1"/>
            </p:cNvSpPr>
            <p:nvPr/>
          </p:nvSpPr>
          <p:spPr bwMode="auto">
            <a:xfrm>
              <a:off x="2087922" y="5740633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36" name="TextBox 82"/>
            <p:cNvSpPr txBox="1">
              <a:spLocks noChangeArrowheads="1"/>
            </p:cNvSpPr>
            <p:nvPr/>
          </p:nvSpPr>
          <p:spPr bwMode="auto">
            <a:xfrm>
              <a:off x="6669606" y="5738870"/>
              <a:ext cx="50045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TAACCAGATATGGG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37" name="TextBox 83"/>
            <p:cNvSpPr txBox="1">
              <a:spLocks noChangeArrowheads="1"/>
            </p:cNvSpPr>
            <p:nvPr/>
          </p:nvSpPr>
          <p:spPr bwMode="auto">
            <a:xfrm>
              <a:off x="7060997" y="5739594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38" name="TextBox 84"/>
            <p:cNvSpPr txBox="1">
              <a:spLocks noChangeArrowheads="1"/>
            </p:cNvSpPr>
            <p:nvPr/>
          </p:nvSpPr>
          <p:spPr bwMode="auto">
            <a:xfrm>
              <a:off x="1299118" y="5004156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39" name="TextBox 85"/>
            <p:cNvSpPr txBox="1">
              <a:spLocks noChangeArrowheads="1"/>
            </p:cNvSpPr>
            <p:nvPr/>
          </p:nvSpPr>
          <p:spPr bwMode="auto">
            <a:xfrm>
              <a:off x="991517" y="4999598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40" name="TextBox 86"/>
            <p:cNvSpPr txBox="1">
              <a:spLocks noChangeArrowheads="1"/>
            </p:cNvSpPr>
            <p:nvPr/>
          </p:nvSpPr>
          <p:spPr bwMode="auto">
            <a:xfrm>
              <a:off x="1353922" y="5197451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41" name="TextBox 87"/>
            <p:cNvSpPr txBox="1">
              <a:spLocks noChangeArrowheads="1"/>
            </p:cNvSpPr>
            <p:nvPr/>
          </p:nvSpPr>
          <p:spPr bwMode="auto">
            <a:xfrm>
              <a:off x="401803" y="4997513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42" name="TextBox 88"/>
            <p:cNvSpPr txBox="1">
              <a:spLocks noChangeArrowheads="1"/>
            </p:cNvSpPr>
            <p:nvPr/>
          </p:nvSpPr>
          <p:spPr bwMode="auto">
            <a:xfrm>
              <a:off x="1409257" y="5589567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43" name="TextBox 89"/>
            <p:cNvSpPr txBox="1">
              <a:spLocks noChangeArrowheads="1"/>
            </p:cNvSpPr>
            <p:nvPr/>
          </p:nvSpPr>
          <p:spPr bwMode="auto">
            <a:xfrm>
              <a:off x="1394116" y="5734036"/>
              <a:ext cx="40908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44" name="TextBox 90"/>
            <p:cNvSpPr txBox="1">
              <a:spLocks noChangeArrowheads="1"/>
            </p:cNvSpPr>
            <p:nvPr/>
          </p:nvSpPr>
          <p:spPr bwMode="auto">
            <a:xfrm>
              <a:off x="1365616" y="5325718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45" name="TextBox 91"/>
            <p:cNvSpPr txBox="1">
              <a:spLocks noChangeArrowheads="1"/>
            </p:cNvSpPr>
            <p:nvPr/>
          </p:nvSpPr>
          <p:spPr bwMode="auto">
            <a:xfrm>
              <a:off x="1397960" y="5455330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46" name="TextBox 92"/>
            <p:cNvSpPr txBox="1">
              <a:spLocks noChangeArrowheads="1"/>
            </p:cNvSpPr>
            <p:nvPr/>
          </p:nvSpPr>
          <p:spPr bwMode="auto">
            <a:xfrm>
              <a:off x="4754586" y="5463181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47" name="TextBox 93"/>
            <p:cNvSpPr txBox="1">
              <a:spLocks noChangeArrowheads="1"/>
            </p:cNvSpPr>
            <p:nvPr/>
          </p:nvSpPr>
          <p:spPr bwMode="auto">
            <a:xfrm>
              <a:off x="4585107" y="5263615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48" name="TextBox 94"/>
            <p:cNvSpPr txBox="1">
              <a:spLocks noChangeArrowheads="1"/>
            </p:cNvSpPr>
            <p:nvPr/>
          </p:nvSpPr>
          <p:spPr bwMode="auto">
            <a:xfrm>
              <a:off x="4577200" y="5534585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49" name="TextBox 95"/>
            <p:cNvSpPr txBox="1">
              <a:spLocks noChangeArrowheads="1"/>
            </p:cNvSpPr>
            <p:nvPr/>
          </p:nvSpPr>
          <p:spPr bwMode="auto">
            <a:xfrm>
              <a:off x="4294416" y="5129924"/>
              <a:ext cx="4171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CTTCTATAACC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50" name="TextBox 96"/>
            <p:cNvSpPr txBox="1">
              <a:spLocks noChangeArrowheads="1"/>
            </p:cNvSpPr>
            <p:nvPr/>
          </p:nvSpPr>
          <p:spPr bwMode="auto">
            <a:xfrm>
              <a:off x="4820870" y="5673294"/>
              <a:ext cx="34176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TAACCAG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51" name="TextBox 97"/>
            <p:cNvSpPr txBox="1">
              <a:spLocks noChangeArrowheads="1"/>
            </p:cNvSpPr>
            <p:nvPr/>
          </p:nvSpPr>
          <p:spPr bwMode="auto">
            <a:xfrm>
              <a:off x="4568067" y="5129380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52" name="TextBox 98"/>
            <p:cNvSpPr txBox="1">
              <a:spLocks noChangeArrowheads="1"/>
            </p:cNvSpPr>
            <p:nvPr/>
          </p:nvSpPr>
          <p:spPr bwMode="auto">
            <a:xfrm>
              <a:off x="4103195" y="5328574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53" name="TextBox 99"/>
            <p:cNvSpPr txBox="1">
              <a:spLocks noChangeArrowheads="1"/>
            </p:cNvSpPr>
            <p:nvPr/>
          </p:nvSpPr>
          <p:spPr bwMode="auto">
            <a:xfrm>
              <a:off x="4079129" y="4996426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54" name="TextBox 100"/>
            <p:cNvSpPr txBox="1">
              <a:spLocks noChangeArrowheads="1"/>
            </p:cNvSpPr>
            <p:nvPr/>
          </p:nvSpPr>
          <p:spPr bwMode="auto">
            <a:xfrm>
              <a:off x="4709727" y="4998440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55" name="TextBox 101"/>
            <p:cNvSpPr txBox="1">
              <a:spLocks noChangeArrowheads="1"/>
            </p:cNvSpPr>
            <p:nvPr/>
          </p:nvSpPr>
          <p:spPr bwMode="auto">
            <a:xfrm>
              <a:off x="4196171" y="5531949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56" name="TextBox 102"/>
            <p:cNvSpPr txBox="1">
              <a:spLocks noChangeArrowheads="1"/>
            </p:cNvSpPr>
            <p:nvPr/>
          </p:nvSpPr>
          <p:spPr bwMode="auto">
            <a:xfrm>
              <a:off x="4416102" y="5735043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57" name="TextBox 103"/>
            <p:cNvSpPr txBox="1">
              <a:spLocks noChangeArrowheads="1"/>
            </p:cNvSpPr>
            <p:nvPr/>
          </p:nvSpPr>
          <p:spPr bwMode="auto">
            <a:xfrm>
              <a:off x="4280302" y="5396317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58" name="TextBox 104"/>
            <p:cNvSpPr txBox="1">
              <a:spLocks noChangeArrowheads="1"/>
            </p:cNvSpPr>
            <p:nvPr/>
          </p:nvSpPr>
          <p:spPr bwMode="auto">
            <a:xfrm>
              <a:off x="4079129" y="5127570"/>
              <a:ext cx="3642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59" name="TextBox 105"/>
            <p:cNvSpPr txBox="1">
              <a:spLocks noChangeArrowheads="1"/>
            </p:cNvSpPr>
            <p:nvPr/>
          </p:nvSpPr>
          <p:spPr bwMode="auto">
            <a:xfrm>
              <a:off x="4054523" y="5602018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60" name="TextBox 106"/>
            <p:cNvSpPr txBox="1">
              <a:spLocks noChangeArrowheads="1"/>
            </p:cNvSpPr>
            <p:nvPr/>
          </p:nvSpPr>
          <p:spPr bwMode="auto">
            <a:xfrm>
              <a:off x="4064199" y="5469009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61" name="TextBox 107"/>
            <p:cNvSpPr txBox="1">
              <a:spLocks noChangeArrowheads="1"/>
            </p:cNvSpPr>
            <p:nvPr/>
          </p:nvSpPr>
          <p:spPr bwMode="auto">
            <a:xfrm>
              <a:off x="4222864" y="5262548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62" name="TextBox 108"/>
            <p:cNvSpPr txBox="1">
              <a:spLocks noChangeArrowheads="1"/>
            </p:cNvSpPr>
            <p:nvPr/>
          </p:nvSpPr>
          <p:spPr bwMode="auto">
            <a:xfrm>
              <a:off x="4404311" y="5465087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63" name="TextBox 109"/>
            <p:cNvSpPr txBox="1">
              <a:spLocks noChangeArrowheads="1"/>
            </p:cNvSpPr>
            <p:nvPr/>
          </p:nvSpPr>
          <p:spPr bwMode="auto">
            <a:xfrm>
              <a:off x="4430952" y="5195036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64" name="TextBox 110"/>
            <p:cNvSpPr txBox="1">
              <a:spLocks noChangeArrowheads="1"/>
            </p:cNvSpPr>
            <p:nvPr/>
          </p:nvSpPr>
          <p:spPr bwMode="auto">
            <a:xfrm>
              <a:off x="4422439" y="5328476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65" name="TextBox 111"/>
            <p:cNvSpPr txBox="1">
              <a:spLocks noChangeArrowheads="1"/>
            </p:cNvSpPr>
            <p:nvPr/>
          </p:nvSpPr>
          <p:spPr bwMode="auto">
            <a:xfrm>
              <a:off x="4359387" y="5602018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66" name="TextBox 112"/>
            <p:cNvSpPr txBox="1">
              <a:spLocks noChangeArrowheads="1"/>
            </p:cNvSpPr>
            <p:nvPr/>
          </p:nvSpPr>
          <p:spPr bwMode="auto">
            <a:xfrm>
              <a:off x="4420294" y="4995111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67" name="TextBox 113"/>
            <p:cNvSpPr txBox="1">
              <a:spLocks noChangeArrowheads="1"/>
            </p:cNvSpPr>
            <p:nvPr/>
          </p:nvSpPr>
          <p:spPr bwMode="auto">
            <a:xfrm>
              <a:off x="4709881" y="5197970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68" name="TextBox 114"/>
            <p:cNvSpPr txBox="1">
              <a:spLocks noChangeArrowheads="1"/>
            </p:cNvSpPr>
            <p:nvPr/>
          </p:nvSpPr>
          <p:spPr bwMode="auto">
            <a:xfrm>
              <a:off x="4464888" y="5669794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69" name="TextBox 115"/>
            <p:cNvSpPr txBox="1">
              <a:spLocks noChangeArrowheads="1"/>
            </p:cNvSpPr>
            <p:nvPr/>
          </p:nvSpPr>
          <p:spPr bwMode="auto">
            <a:xfrm>
              <a:off x="4674434" y="5602018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70" name="TextBox 116"/>
            <p:cNvSpPr txBox="1">
              <a:spLocks noChangeArrowheads="1"/>
            </p:cNvSpPr>
            <p:nvPr/>
          </p:nvSpPr>
          <p:spPr bwMode="auto">
            <a:xfrm>
              <a:off x="4065137" y="5396353"/>
              <a:ext cx="3449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71" name="TextBox 117"/>
            <p:cNvSpPr txBox="1">
              <a:spLocks noChangeArrowheads="1"/>
            </p:cNvSpPr>
            <p:nvPr/>
          </p:nvSpPr>
          <p:spPr bwMode="auto">
            <a:xfrm>
              <a:off x="4620294" y="5399369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72" name="TextBox 118"/>
            <p:cNvSpPr txBox="1">
              <a:spLocks noChangeArrowheads="1"/>
            </p:cNvSpPr>
            <p:nvPr/>
          </p:nvSpPr>
          <p:spPr bwMode="auto">
            <a:xfrm>
              <a:off x="4737788" y="5333206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73" name="TextBox 119"/>
            <p:cNvSpPr txBox="1">
              <a:spLocks noChangeArrowheads="1"/>
            </p:cNvSpPr>
            <p:nvPr/>
          </p:nvSpPr>
          <p:spPr bwMode="auto">
            <a:xfrm>
              <a:off x="4132623" y="5667755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74" name="TextBox 120"/>
            <p:cNvSpPr txBox="1">
              <a:spLocks noChangeArrowheads="1"/>
            </p:cNvSpPr>
            <p:nvPr/>
          </p:nvSpPr>
          <p:spPr bwMode="auto">
            <a:xfrm>
              <a:off x="4091874" y="5195579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75" name="TextBox 121"/>
            <p:cNvSpPr txBox="1">
              <a:spLocks noChangeArrowheads="1"/>
            </p:cNvSpPr>
            <p:nvPr/>
          </p:nvSpPr>
          <p:spPr bwMode="auto">
            <a:xfrm>
              <a:off x="4674434" y="5065454"/>
              <a:ext cx="47961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TCACTCTAATCTTG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76" name="TextBox 122"/>
            <p:cNvSpPr txBox="1">
              <a:spLocks noChangeArrowheads="1"/>
            </p:cNvSpPr>
            <p:nvPr/>
          </p:nvSpPr>
          <p:spPr bwMode="auto">
            <a:xfrm>
              <a:off x="4141378" y="5063566"/>
              <a:ext cx="50526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TGCTGTCTGCCTGGC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77" name="TextBox 123"/>
            <p:cNvSpPr txBox="1">
              <a:spLocks noChangeArrowheads="1"/>
            </p:cNvSpPr>
            <p:nvPr/>
          </p:nvSpPr>
          <p:spPr bwMode="auto">
            <a:xfrm>
              <a:off x="4053368" y="5736190"/>
              <a:ext cx="50045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ACTCTTCTGTGTCGC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78" name="TextBox 124"/>
            <p:cNvSpPr txBox="1">
              <a:spLocks noChangeArrowheads="1"/>
            </p:cNvSpPr>
            <p:nvPr/>
          </p:nvSpPr>
          <p:spPr bwMode="auto">
            <a:xfrm>
              <a:off x="2034428" y="5085978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79" name="TextBox 125"/>
            <p:cNvSpPr txBox="1">
              <a:spLocks noChangeArrowheads="1"/>
            </p:cNvSpPr>
            <p:nvPr/>
          </p:nvSpPr>
          <p:spPr bwMode="auto">
            <a:xfrm>
              <a:off x="2034428" y="5215304"/>
              <a:ext cx="3642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80" name="TextBox 126"/>
            <p:cNvSpPr txBox="1">
              <a:spLocks noChangeArrowheads="1"/>
            </p:cNvSpPr>
            <p:nvPr/>
          </p:nvSpPr>
          <p:spPr bwMode="auto">
            <a:xfrm>
              <a:off x="1991891" y="5678958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81" name="TextBox 127"/>
            <p:cNvSpPr txBox="1">
              <a:spLocks noChangeArrowheads="1"/>
            </p:cNvSpPr>
            <p:nvPr/>
          </p:nvSpPr>
          <p:spPr bwMode="auto">
            <a:xfrm>
              <a:off x="2019498" y="5549821"/>
              <a:ext cx="436118" cy="18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82" name="TextBox 128"/>
            <p:cNvSpPr txBox="1">
              <a:spLocks noChangeArrowheads="1"/>
            </p:cNvSpPr>
            <p:nvPr/>
          </p:nvSpPr>
          <p:spPr bwMode="auto">
            <a:xfrm>
              <a:off x="2020436" y="5481843"/>
              <a:ext cx="3449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83" name="TextBox 129"/>
            <p:cNvSpPr txBox="1">
              <a:spLocks noChangeArrowheads="1"/>
            </p:cNvSpPr>
            <p:nvPr/>
          </p:nvSpPr>
          <p:spPr bwMode="auto">
            <a:xfrm>
              <a:off x="2812208" y="5208844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84" name="TextBox 130"/>
            <p:cNvSpPr txBox="1">
              <a:spLocks noChangeArrowheads="1"/>
            </p:cNvSpPr>
            <p:nvPr/>
          </p:nvSpPr>
          <p:spPr bwMode="auto">
            <a:xfrm>
              <a:off x="2798865" y="5012161"/>
              <a:ext cx="4587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CCGAGTAAACAG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85" name="TextBox 131"/>
            <p:cNvSpPr txBox="1">
              <a:spLocks noChangeArrowheads="1"/>
            </p:cNvSpPr>
            <p:nvPr/>
          </p:nvSpPr>
          <p:spPr bwMode="auto">
            <a:xfrm>
              <a:off x="2347610" y="5549409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86" name="TextBox 132"/>
            <p:cNvSpPr txBox="1">
              <a:spLocks noChangeArrowheads="1"/>
            </p:cNvSpPr>
            <p:nvPr/>
          </p:nvSpPr>
          <p:spPr bwMode="auto">
            <a:xfrm>
              <a:off x="2790027" y="5613639"/>
              <a:ext cx="46839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87" name="TextBox 133"/>
            <p:cNvSpPr txBox="1">
              <a:spLocks noChangeArrowheads="1"/>
            </p:cNvSpPr>
            <p:nvPr/>
          </p:nvSpPr>
          <p:spPr bwMode="auto">
            <a:xfrm>
              <a:off x="2443256" y="5017714"/>
              <a:ext cx="50045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TCTTGTCCCCCCAGC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88" name="TextBox 134"/>
            <p:cNvSpPr txBox="1">
              <a:spLocks noChangeArrowheads="1"/>
            </p:cNvSpPr>
            <p:nvPr/>
          </p:nvSpPr>
          <p:spPr bwMode="auto">
            <a:xfrm>
              <a:off x="2234464" y="5478817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89" name="TextBox 135"/>
            <p:cNvSpPr txBox="1">
              <a:spLocks noChangeArrowheads="1"/>
            </p:cNvSpPr>
            <p:nvPr/>
          </p:nvSpPr>
          <p:spPr bwMode="auto">
            <a:xfrm>
              <a:off x="2680456" y="5546920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90" name="TextBox 136"/>
            <p:cNvSpPr txBox="1">
              <a:spLocks noChangeArrowheads="1"/>
            </p:cNvSpPr>
            <p:nvPr/>
          </p:nvSpPr>
          <p:spPr bwMode="auto">
            <a:xfrm>
              <a:off x="2465956" y="5615213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91" name="TextBox 137"/>
            <p:cNvSpPr txBox="1">
              <a:spLocks noChangeArrowheads="1"/>
            </p:cNvSpPr>
            <p:nvPr/>
          </p:nvSpPr>
          <p:spPr bwMode="auto">
            <a:xfrm>
              <a:off x="2448321" y="5347132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92" name="TextBox 138"/>
            <p:cNvSpPr txBox="1">
              <a:spLocks noChangeArrowheads="1"/>
            </p:cNvSpPr>
            <p:nvPr/>
          </p:nvSpPr>
          <p:spPr bwMode="auto">
            <a:xfrm>
              <a:off x="2763025" y="5349327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93" name="TextBox 139"/>
            <p:cNvSpPr txBox="1">
              <a:spLocks noChangeArrowheads="1"/>
            </p:cNvSpPr>
            <p:nvPr/>
          </p:nvSpPr>
          <p:spPr bwMode="auto">
            <a:xfrm>
              <a:off x="2847477" y="5481405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94" name="TextBox 140"/>
            <p:cNvSpPr txBox="1">
              <a:spLocks noChangeArrowheads="1"/>
            </p:cNvSpPr>
            <p:nvPr/>
          </p:nvSpPr>
          <p:spPr bwMode="auto">
            <a:xfrm>
              <a:off x="2140475" y="5017813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95" name="TextBox 141"/>
            <p:cNvSpPr txBox="1">
              <a:spLocks noChangeArrowheads="1"/>
            </p:cNvSpPr>
            <p:nvPr/>
          </p:nvSpPr>
          <p:spPr bwMode="auto">
            <a:xfrm>
              <a:off x="2249716" y="5213596"/>
              <a:ext cx="4171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CTTCTATAACC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96" name="TextBox 142"/>
            <p:cNvSpPr txBox="1">
              <a:spLocks noChangeArrowheads="1"/>
            </p:cNvSpPr>
            <p:nvPr/>
          </p:nvSpPr>
          <p:spPr bwMode="auto">
            <a:xfrm>
              <a:off x="2523366" y="5213053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97" name="TextBox 143"/>
            <p:cNvSpPr txBox="1">
              <a:spLocks noChangeArrowheads="1"/>
            </p:cNvSpPr>
            <p:nvPr/>
          </p:nvSpPr>
          <p:spPr bwMode="auto">
            <a:xfrm>
              <a:off x="2058493" y="5411124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98" name="TextBox 144"/>
            <p:cNvSpPr txBox="1">
              <a:spLocks noChangeArrowheads="1"/>
            </p:cNvSpPr>
            <p:nvPr/>
          </p:nvSpPr>
          <p:spPr bwMode="auto">
            <a:xfrm>
              <a:off x="2665026" y="5087992"/>
              <a:ext cx="5453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CCGAGTACTGTTTTTTG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799" name="TextBox 145"/>
            <p:cNvSpPr txBox="1">
              <a:spLocks noChangeArrowheads="1"/>
            </p:cNvSpPr>
            <p:nvPr/>
          </p:nvSpPr>
          <p:spPr bwMode="auto">
            <a:xfrm>
              <a:off x="2106642" y="5615196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00" name="TextBox 146"/>
            <p:cNvSpPr txBox="1">
              <a:spLocks noChangeArrowheads="1"/>
            </p:cNvSpPr>
            <p:nvPr/>
          </p:nvSpPr>
          <p:spPr bwMode="auto">
            <a:xfrm>
              <a:off x="2096065" y="5343978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01" name="TextBox 147"/>
            <p:cNvSpPr txBox="1">
              <a:spLocks noChangeArrowheads="1"/>
            </p:cNvSpPr>
            <p:nvPr/>
          </p:nvSpPr>
          <p:spPr bwMode="auto">
            <a:xfrm>
              <a:off x="2390734" y="5277587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02" name="TextBox 148"/>
            <p:cNvSpPr txBox="1">
              <a:spLocks noChangeArrowheads="1"/>
            </p:cNvSpPr>
            <p:nvPr/>
          </p:nvSpPr>
          <p:spPr bwMode="auto">
            <a:xfrm>
              <a:off x="2377738" y="5415088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03" name="TextBox 149"/>
            <p:cNvSpPr txBox="1">
              <a:spLocks noChangeArrowheads="1"/>
            </p:cNvSpPr>
            <p:nvPr/>
          </p:nvSpPr>
          <p:spPr bwMode="auto">
            <a:xfrm>
              <a:off x="2314687" y="5678958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04" name="TextBox 150"/>
            <p:cNvSpPr txBox="1">
              <a:spLocks noChangeArrowheads="1"/>
            </p:cNvSpPr>
            <p:nvPr/>
          </p:nvSpPr>
          <p:spPr bwMode="auto">
            <a:xfrm>
              <a:off x="2375594" y="5087602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05" name="TextBox 151"/>
            <p:cNvSpPr txBox="1">
              <a:spLocks noChangeArrowheads="1"/>
            </p:cNvSpPr>
            <p:nvPr/>
          </p:nvSpPr>
          <p:spPr bwMode="auto">
            <a:xfrm>
              <a:off x="2665181" y="5280521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06" name="TextBox 152"/>
            <p:cNvSpPr txBox="1">
              <a:spLocks noChangeArrowheads="1"/>
            </p:cNvSpPr>
            <p:nvPr/>
          </p:nvSpPr>
          <p:spPr bwMode="auto">
            <a:xfrm>
              <a:off x="2634215" y="5678958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07" name="TextBox 153"/>
            <p:cNvSpPr txBox="1">
              <a:spLocks noChangeArrowheads="1"/>
            </p:cNvSpPr>
            <p:nvPr/>
          </p:nvSpPr>
          <p:spPr bwMode="auto">
            <a:xfrm>
              <a:off x="2575593" y="5480798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08" name="TextBox 154"/>
            <p:cNvSpPr txBox="1">
              <a:spLocks noChangeArrowheads="1"/>
            </p:cNvSpPr>
            <p:nvPr/>
          </p:nvSpPr>
          <p:spPr bwMode="auto">
            <a:xfrm>
              <a:off x="2693088" y="5413512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09" name="TextBox 155"/>
            <p:cNvSpPr txBox="1">
              <a:spLocks noChangeArrowheads="1"/>
            </p:cNvSpPr>
            <p:nvPr/>
          </p:nvSpPr>
          <p:spPr bwMode="auto">
            <a:xfrm>
              <a:off x="2053053" y="5276778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10" name="TextBox 156"/>
            <p:cNvSpPr txBox="1">
              <a:spLocks noChangeArrowheads="1"/>
            </p:cNvSpPr>
            <p:nvPr/>
          </p:nvSpPr>
          <p:spPr bwMode="auto">
            <a:xfrm>
              <a:off x="2629733" y="5146881"/>
              <a:ext cx="47961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TCACTCTAATCTTG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11" name="TextBox 157"/>
            <p:cNvSpPr txBox="1">
              <a:spLocks noChangeArrowheads="1"/>
            </p:cNvSpPr>
            <p:nvPr/>
          </p:nvSpPr>
          <p:spPr bwMode="auto">
            <a:xfrm>
              <a:off x="2096678" y="5151300"/>
              <a:ext cx="50526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TGCTGTCTGCCTGGC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12" name="TextBox 158"/>
            <p:cNvSpPr txBox="1">
              <a:spLocks noChangeArrowheads="1"/>
            </p:cNvSpPr>
            <p:nvPr/>
          </p:nvSpPr>
          <p:spPr bwMode="auto">
            <a:xfrm>
              <a:off x="1209804" y="5257948"/>
              <a:ext cx="5453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CCGAGTACTGGTTTTTT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13" name="TextBox 159"/>
            <p:cNvSpPr txBox="1">
              <a:spLocks noChangeArrowheads="1"/>
            </p:cNvSpPr>
            <p:nvPr/>
          </p:nvSpPr>
          <p:spPr bwMode="auto">
            <a:xfrm>
              <a:off x="1196460" y="5069814"/>
              <a:ext cx="4587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CCGAGTAAACAG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14" name="TextBox 160"/>
            <p:cNvSpPr txBox="1">
              <a:spLocks noChangeArrowheads="1"/>
            </p:cNvSpPr>
            <p:nvPr/>
          </p:nvSpPr>
          <p:spPr bwMode="auto">
            <a:xfrm>
              <a:off x="745206" y="5590816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15" name="TextBox 161"/>
            <p:cNvSpPr txBox="1">
              <a:spLocks noChangeArrowheads="1"/>
            </p:cNvSpPr>
            <p:nvPr/>
          </p:nvSpPr>
          <p:spPr bwMode="auto">
            <a:xfrm>
              <a:off x="1209514" y="5665413"/>
              <a:ext cx="46839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16" name="TextBox 162"/>
            <p:cNvSpPr txBox="1">
              <a:spLocks noChangeArrowheads="1"/>
            </p:cNvSpPr>
            <p:nvPr/>
          </p:nvSpPr>
          <p:spPr bwMode="auto">
            <a:xfrm>
              <a:off x="840851" y="5066123"/>
              <a:ext cx="50045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TCTTGTCCCCCCAGC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17" name="TextBox 163"/>
            <p:cNvSpPr txBox="1">
              <a:spLocks noChangeArrowheads="1"/>
            </p:cNvSpPr>
            <p:nvPr/>
          </p:nvSpPr>
          <p:spPr bwMode="auto">
            <a:xfrm>
              <a:off x="1067106" y="5589449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18" name="TextBox 164"/>
            <p:cNvSpPr txBox="1">
              <a:spLocks noChangeArrowheads="1"/>
            </p:cNvSpPr>
            <p:nvPr/>
          </p:nvSpPr>
          <p:spPr bwMode="auto">
            <a:xfrm>
              <a:off x="891440" y="5660658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19" name="TextBox 165"/>
            <p:cNvSpPr txBox="1">
              <a:spLocks noChangeArrowheads="1"/>
            </p:cNvSpPr>
            <p:nvPr/>
          </p:nvSpPr>
          <p:spPr bwMode="auto">
            <a:xfrm>
              <a:off x="859366" y="5390357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20" name="TextBox 166"/>
            <p:cNvSpPr txBox="1">
              <a:spLocks noChangeArrowheads="1"/>
            </p:cNvSpPr>
            <p:nvPr/>
          </p:nvSpPr>
          <p:spPr bwMode="auto">
            <a:xfrm>
              <a:off x="1161223" y="5392553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21" name="TextBox 167"/>
            <p:cNvSpPr txBox="1">
              <a:spLocks noChangeArrowheads="1"/>
            </p:cNvSpPr>
            <p:nvPr/>
          </p:nvSpPr>
          <p:spPr bwMode="auto">
            <a:xfrm>
              <a:off x="1248586" y="5520569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22" name="TextBox 168"/>
            <p:cNvSpPr txBox="1">
              <a:spLocks noChangeArrowheads="1"/>
            </p:cNvSpPr>
            <p:nvPr/>
          </p:nvSpPr>
          <p:spPr bwMode="auto">
            <a:xfrm>
              <a:off x="920962" y="5258095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23" name="TextBox 169"/>
            <p:cNvSpPr txBox="1">
              <a:spLocks noChangeArrowheads="1"/>
            </p:cNvSpPr>
            <p:nvPr/>
          </p:nvSpPr>
          <p:spPr bwMode="auto">
            <a:xfrm>
              <a:off x="456089" y="5457289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24" name="TextBox 170"/>
            <p:cNvSpPr txBox="1">
              <a:spLocks noChangeArrowheads="1"/>
            </p:cNvSpPr>
            <p:nvPr/>
          </p:nvSpPr>
          <p:spPr bwMode="auto">
            <a:xfrm>
              <a:off x="1062622" y="5131217"/>
              <a:ext cx="5453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CCGAGTACTGTTTTTTG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25" name="TextBox 171"/>
            <p:cNvSpPr txBox="1">
              <a:spLocks noChangeArrowheads="1"/>
            </p:cNvSpPr>
            <p:nvPr/>
          </p:nvSpPr>
          <p:spPr bwMode="auto">
            <a:xfrm>
              <a:off x="445731" y="5730733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26" name="TextBox 172"/>
            <p:cNvSpPr txBox="1">
              <a:spLocks noChangeArrowheads="1"/>
            </p:cNvSpPr>
            <p:nvPr/>
          </p:nvSpPr>
          <p:spPr bwMode="auto">
            <a:xfrm>
              <a:off x="417094" y="5589601"/>
              <a:ext cx="387695" cy="18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27" name="TextBox 173"/>
            <p:cNvSpPr txBox="1">
              <a:spLocks noChangeArrowheads="1"/>
            </p:cNvSpPr>
            <p:nvPr/>
          </p:nvSpPr>
          <p:spPr bwMode="auto">
            <a:xfrm>
              <a:off x="787359" y="5327813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28" name="TextBox 174"/>
            <p:cNvSpPr txBox="1">
              <a:spLocks noChangeArrowheads="1"/>
            </p:cNvSpPr>
            <p:nvPr/>
          </p:nvSpPr>
          <p:spPr bwMode="auto">
            <a:xfrm>
              <a:off x="775334" y="5457191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29" name="TextBox 175"/>
            <p:cNvSpPr txBox="1">
              <a:spLocks noChangeArrowheads="1"/>
            </p:cNvSpPr>
            <p:nvPr/>
          </p:nvSpPr>
          <p:spPr bwMode="auto">
            <a:xfrm>
              <a:off x="750595" y="5730733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30" name="TextBox 176"/>
            <p:cNvSpPr txBox="1">
              <a:spLocks noChangeArrowheads="1"/>
            </p:cNvSpPr>
            <p:nvPr/>
          </p:nvSpPr>
          <p:spPr bwMode="auto">
            <a:xfrm>
              <a:off x="773190" y="5131950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31" name="TextBox 177"/>
            <p:cNvSpPr txBox="1">
              <a:spLocks noChangeArrowheads="1"/>
            </p:cNvSpPr>
            <p:nvPr/>
          </p:nvSpPr>
          <p:spPr bwMode="auto">
            <a:xfrm>
              <a:off x="1062776" y="5326685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32" name="TextBox 178"/>
            <p:cNvSpPr txBox="1">
              <a:spLocks noChangeArrowheads="1"/>
            </p:cNvSpPr>
            <p:nvPr/>
          </p:nvSpPr>
          <p:spPr bwMode="auto">
            <a:xfrm>
              <a:off x="1065642" y="5730733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33" name="TextBox 179"/>
            <p:cNvSpPr txBox="1">
              <a:spLocks noChangeArrowheads="1"/>
            </p:cNvSpPr>
            <p:nvPr/>
          </p:nvSpPr>
          <p:spPr bwMode="auto">
            <a:xfrm>
              <a:off x="418032" y="5521007"/>
              <a:ext cx="3449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34" name="TextBox 180"/>
            <p:cNvSpPr txBox="1">
              <a:spLocks noChangeArrowheads="1"/>
            </p:cNvSpPr>
            <p:nvPr/>
          </p:nvSpPr>
          <p:spPr bwMode="auto">
            <a:xfrm>
              <a:off x="973189" y="5519961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35" name="TextBox 181"/>
            <p:cNvSpPr txBox="1">
              <a:spLocks noChangeArrowheads="1"/>
            </p:cNvSpPr>
            <p:nvPr/>
          </p:nvSpPr>
          <p:spPr bwMode="auto">
            <a:xfrm>
              <a:off x="1090684" y="5453798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36" name="TextBox 182"/>
            <p:cNvSpPr txBox="1">
              <a:spLocks noChangeArrowheads="1"/>
            </p:cNvSpPr>
            <p:nvPr/>
          </p:nvSpPr>
          <p:spPr bwMode="auto">
            <a:xfrm>
              <a:off x="1027329" y="5194169"/>
              <a:ext cx="47961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TCACTCTAATCTTG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grpSp>
          <p:nvGrpSpPr>
            <p:cNvPr id="29837" name="Группа 183"/>
            <p:cNvGrpSpPr>
              <a:grpSpLocks/>
            </p:cNvGrpSpPr>
            <p:nvPr/>
          </p:nvGrpSpPr>
          <p:grpSpPr bwMode="auto">
            <a:xfrm>
              <a:off x="432024" y="5001155"/>
              <a:ext cx="703537" cy="798008"/>
              <a:chOff x="432024" y="5413050"/>
              <a:chExt cx="703537" cy="798008"/>
            </a:xfrm>
          </p:grpSpPr>
          <p:sp>
            <p:nvSpPr>
              <p:cNvPr id="29914" name="TextBox 261"/>
              <p:cNvSpPr txBox="1">
                <a:spLocks noChangeArrowheads="1"/>
              </p:cNvSpPr>
              <p:nvPr/>
            </p:nvSpPr>
            <p:spPr bwMode="auto">
              <a:xfrm>
                <a:off x="724871" y="5413050"/>
                <a:ext cx="41069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300" b="1">
                    <a:latin typeface="Arial" panose="020B0604020202020204" pitchFamily="34" charset="0"/>
                  </a:rPr>
                  <a:t>CGGTGGACAC</a:t>
                </a:r>
                <a:endParaRPr kumimoji="0" lang="ru-RU" altLang="ru-RU" sz="300" b="1">
                  <a:latin typeface="Arial" panose="020B0604020202020204" pitchFamily="34" charset="0"/>
                </a:endParaRPr>
              </a:p>
            </p:txBody>
          </p:sp>
          <p:sp>
            <p:nvSpPr>
              <p:cNvPr id="29915" name="TextBox 262"/>
              <p:cNvSpPr txBox="1">
                <a:spLocks noChangeArrowheads="1"/>
              </p:cNvSpPr>
              <p:nvPr/>
            </p:nvSpPr>
            <p:spPr bwMode="auto">
              <a:xfrm>
                <a:off x="632060" y="5932120"/>
                <a:ext cx="465192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300" b="1">
                    <a:latin typeface="Arial" panose="020B0604020202020204" pitchFamily="34" charset="0"/>
                  </a:rPr>
                  <a:t>AATGGGACGGAG</a:t>
                </a:r>
                <a:endParaRPr kumimoji="0" lang="ru-RU" altLang="ru-RU" sz="300" b="1">
                  <a:latin typeface="Arial" panose="020B0604020202020204" pitchFamily="34" charset="0"/>
                </a:endParaRPr>
              </a:p>
            </p:txBody>
          </p:sp>
          <p:sp>
            <p:nvSpPr>
              <p:cNvPr id="29916" name="TextBox 263"/>
              <p:cNvSpPr txBox="1">
                <a:spLocks noChangeArrowheads="1"/>
              </p:cNvSpPr>
              <p:nvPr/>
            </p:nvSpPr>
            <p:spPr bwMode="auto">
              <a:xfrm>
                <a:off x="538071" y="5478115"/>
                <a:ext cx="42992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300" b="1">
                    <a:latin typeface="Arial" panose="020B0604020202020204" pitchFamily="34" charset="0"/>
                  </a:rPr>
                  <a:t>CCGAGTACTGG</a:t>
                </a:r>
                <a:endParaRPr kumimoji="0" lang="ru-RU" altLang="ru-RU" sz="300" b="1">
                  <a:latin typeface="Arial" panose="020B0604020202020204" pitchFamily="34" charset="0"/>
                </a:endParaRPr>
              </a:p>
            </p:txBody>
          </p:sp>
          <p:sp>
            <p:nvSpPr>
              <p:cNvPr id="29917" name="TextBox 264"/>
              <p:cNvSpPr txBox="1">
                <a:spLocks noChangeArrowheads="1"/>
              </p:cNvSpPr>
              <p:nvPr/>
            </p:nvSpPr>
            <p:spPr bwMode="auto">
              <a:xfrm>
                <a:off x="647312" y="5674595"/>
                <a:ext cx="417102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300" b="1">
                    <a:latin typeface="Arial" panose="020B0604020202020204" pitchFamily="34" charset="0"/>
                  </a:rPr>
                  <a:t>CTTCTATAACC</a:t>
                </a:r>
                <a:endParaRPr kumimoji="0" lang="ru-RU" altLang="ru-RU" sz="300" b="1">
                  <a:latin typeface="Arial" panose="020B0604020202020204" pitchFamily="34" charset="0"/>
                </a:endParaRPr>
              </a:p>
            </p:txBody>
          </p:sp>
          <p:sp>
            <p:nvSpPr>
              <p:cNvPr id="29918" name="TextBox 265"/>
              <p:cNvSpPr txBox="1">
                <a:spLocks noChangeArrowheads="1"/>
              </p:cNvSpPr>
              <p:nvPr/>
            </p:nvSpPr>
            <p:spPr bwMode="auto">
              <a:xfrm>
                <a:off x="432024" y="5541098"/>
                <a:ext cx="42992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300" b="1">
                    <a:latin typeface="Arial" panose="020B0604020202020204" pitchFamily="34" charset="0"/>
                  </a:rPr>
                  <a:t>CCGAGTACTGG</a:t>
                </a:r>
                <a:endParaRPr kumimoji="0" lang="ru-RU" altLang="ru-RU" sz="300" b="1">
                  <a:latin typeface="Arial" panose="020B0604020202020204" pitchFamily="34" charset="0"/>
                </a:endParaRPr>
              </a:p>
            </p:txBody>
          </p:sp>
          <p:sp>
            <p:nvSpPr>
              <p:cNvPr id="29919" name="TextBox 266"/>
              <p:cNvSpPr txBox="1">
                <a:spLocks noChangeArrowheads="1"/>
              </p:cNvSpPr>
              <p:nvPr/>
            </p:nvSpPr>
            <p:spPr bwMode="auto">
              <a:xfrm>
                <a:off x="549066" y="6072559"/>
                <a:ext cx="49244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300" b="1">
                    <a:latin typeface="Arial" panose="020B0604020202020204" pitchFamily="34" charset="0"/>
                  </a:rPr>
                  <a:t>TGGAGTACTCTACG</a:t>
                </a:r>
                <a:endParaRPr kumimoji="0" lang="ru-RU" altLang="ru-RU" sz="300" b="1">
                  <a:latin typeface="Arial" panose="020B0604020202020204" pitchFamily="34" charset="0"/>
                </a:endParaRPr>
              </a:p>
            </p:txBody>
          </p:sp>
          <p:sp>
            <p:nvSpPr>
              <p:cNvPr id="29920" name="TextBox 267"/>
              <p:cNvSpPr txBox="1">
                <a:spLocks noChangeArrowheads="1"/>
              </p:cNvSpPr>
              <p:nvPr/>
            </p:nvSpPr>
            <p:spPr bwMode="auto">
              <a:xfrm>
                <a:off x="432024" y="5672241"/>
                <a:ext cx="364202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300" b="1">
                    <a:latin typeface="Arial" panose="020B0604020202020204" pitchFamily="34" charset="0"/>
                  </a:rPr>
                  <a:t>AGTACTGG</a:t>
                </a:r>
                <a:endParaRPr kumimoji="0" lang="ru-RU" altLang="ru-RU" sz="300" b="1">
                  <a:latin typeface="Arial" panose="020B0604020202020204" pitchFamily="34" charset="0"/>
                </a:endParaRPr>
              </a:p>
            </p:txBody>
          </p:sp>
          <p:sp>
            <p:nvSpPr>
              <p:cNvPr id="29921" name="TextBox 268"/>
              <p:cNvSpPr txBox="1">
                <a:spLocks noChangeArrowheads="1"/>
              </p:cNvSpPr>
              <p:nvPr/>
            </p:nvSpPr>
            <p:spPr bwMode="auto">
              <a:xfrm>
                <a:off x="493661" y="5803159"/>
                <a:ext cx="49244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300" b="1">
                    <a:latin typeface="Arial" panose="020B0604020202020204" pitchFamily="34" charset="0"/>
                  </a:rPr>
                  <a:t>TGGAGTACTCTACG</a:t>
                </a:r>
                <a:endParaRPr kumimoji="0" lang="ru-RU" altLang="ru-RU" sz="300" b="1">
                  <a:latin typeface="Arial" panose="020B0604020202020204" pitchFamily="34" charset="0"/>
                </a:endParaRPr>
              </a:p>
            </p:txBody>
          </p:sp>
          <p:sp>
            <p:nvSpPr>
              <p:cNvPr id="29922" name="TextBox 269"/>
              <p:cNvSpPr txBox="1">
                <a:spLocks noChangeArrowheads="1"/>
              </p:cNvSpPr>
              <p:nvPr/>
            </p:nvSpPr>
            <p:spPr bwMode="auto">
              <a:xfrm>
                <a:off x="450649" y="5735959"/>
                <a:ext cx="49244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300" b="1">
                    <a:latin typeface="Arial" panose="020B0604020202020204" pitchFamily="34" charset="0"/>
                  </a:rPr>
                  <a:t>TGGAGTACTCTACG</a:t>
                </a:r>
                <a:endParaRPr kumimoji="0" lang="ru-RU" altLang="ru-RU" sz="300" b="1">
                  <a:latin typeface="Arial" panose="020B0604020202020204" pitchFamily="34" charset="0"/>
                </a:endParaRPr>
              </a:p>
            </p:txBody>
          </p:sp>
          <p:sp>
            <p:nvSpPr>
              <p:cNvPr id="29923" name="TextBox 270"/>
              <p:cNvSpPr txBox="1">
                <a:spLocks noChangeArrowheads="1"/>
              </p:cNvSpPr>
              <p:nvPr/>
            </p:nvSpPr>
            <p:spPr bwMode="auto">
              <a:xfrm>
                <a:off x="494273" y="5608237"/>
                <a:ext cx="50526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300" b="1">
                    <a:latin typeface="Arial" panose="020B0604020202020204" pitchFamily="34" charset="0"/>
                  </a:rPr>
                  <a:t>TGCTGTCTGCCTGGC</a:t>
                </a:r>
                <a:endParaRPr kumimoji="0" lang="ru-RU" altLang="ru-RU" sz="300" b="1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9838" name="TextBox 184"/>
            <p:cNvSpPr txBox="1">
              <a:spLocks noChangeArrowheads="1"/>
            </p:cNvSpPr>
            <p:nvPr/>
          </p:nvSpPr>
          <p:spPr bwMode="auto">
            <a:xfrm>
              <a:off x="6714610" y="5205602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39" name="TextBox 185"/>
            <p:cNvSpPr txBox="1">
              <a:spLocks noChangeArrowheads="1"/>
            </p:cNvSpPr>
            <p:nvPr/>
          </p:nvSpPr>
          <p:spPr bwMode="auto">
            <a:xfrm>
              <a:off x="6701267" y="5008919"/>
              <a:ext cx="4587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CCGAGTAAACAG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40" name="TextBox 186"/>
            <p:cNvSpPr txBox="1">
              <a:spLocks noChangeArrowheads="1"/>
            </p:cNvSpPr>
            <p:nvPr/>
          </p:nvSpPr>
          <p:spPr bwMode="auto">
            <a:xfrm>
              <a:off x="6250012" y="5546167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41" name="TextBox 188"/>
            <p:cNvSpPr txBox="1">
              <a:spLocks noChangeArrowheads="1"/>
            </p:cNvSpPr>
            <p:nvPr/>
          </p:nvSpPr>
          <p:spPr bwMode="auto">
            <a:xfrm>
              <a:off x="6692429" y="5610397"/>
              <a:ext cx="46839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42" name="TextBox 189"/>
            <p:cNvSpPr txBox="1">
              <a:spLocks noChangeArrowheads="1"/>
            </p:cNvSpPr>
            <p:nvPr/>
          </p:nvSpPr>
          <p:spPr bwMode="auto">
            <a:xfrm>
              <a:off x="6345658" y="5014472"/>
              <a:ext cx="50045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TCTTGTCCCCCCAGC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43" name="TextBox 190"/>
            <p:cNvSpPr txBox="1">
              <a:spLocks noChangeArrowheads="1"/>
            </p:cNvSpPr>
            <p:nvPr/>
          </p:nvSpPr>
          <p:spPr bwMode="auto">
            <a:xfrm>
              <a:off x="6136866" y="5475575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44" name="TextBox 191"/>
            <p:cNvSpPr txBox="1">
              <a:spLocks noChangeArrowheads="1"/>
            </p:cNvSpPr>
            <p:nvPr/>
          </p:nvSpPr>
          <p:spPr bwMode="auto">
            <a:xfrm>
              <a:off x="6582858" y="5543678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45" name="TextBox 192"/>
            <p:cNvSpPr txBox="1">
              <a:spLocks noChangeArrowheads="1"/>
            </p:cNvSpPr>
            <p:nvPr/>
          </p:nvSpPr>
          <p:spPr bwMode="auto">
            <a:xfrm>
              <a:off x="6368358" y="5611971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46" name="TextBox 193"/>
            <p:cNvSpPr txBox="1">
              <a:spLocks noChangeArrowheads="1"/>
            </p:cNvSpPr>
            <p:nvPr/>
          </p:nvSpPr>
          <p:spPr bwMode="auto">
            <a:xfrm>
              <a:off x="6350723" y="5343890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47" name="TextBox 194"/>
            <p:cNvSpPr txBox="1">
              <a:spLocks noChangeArrowheads="1"/>
            </p:cNvSpPr>
            <p:nvPr/>
          </p:nvSpPr>
          <p:spPr bwMode="auto">
            <a:xfrm>
              <a:off x="6665427" y="5346085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48" name="TextBox 195"/>
            <p:cNvSpPr txBox="1">
              <a:spLocks noChangeArrowheads="1"/>
            </p:cNvSpPr>
            <p:nvPr/>
          </p:nvSpPr>
          <p:spPr bwMode="auto">
            <a:xfrm>
              <a:off x="6749879" y="5478163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49" name="TextBox 196"/>
            <p:cNvSpPr txBox="1">
              <a:spLocks noChangeArrowheads="1"/>
            </p:cNvSpPr>
            <p:nvPr/>
          </p:nvSpPr>
          <p:spPr bwMode="auto">
            <a:xfrm>
              <a:off x="6042877" y="5014571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50" name="TextBox 197"/>
            <p:cNvSpPr txBox="1">
              <a:spLocks noChangeArrowheads="1"/>
            </p:cNvSpPr>
            <p:nvPr/>
          </p:nvSpPr>
          <p:spPr bwMode="auto">
            <a:xfrm>
              <a:off x="6152118" y="5210354"/>
              <a:ext cx="4171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CTTCTATAACC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51" name="TextBox 198"/>
            <p:cNvSpPr txBox="1">
              <a:spLocks noChangeArrowheads="1"/>
            </p:cNvSpPr>
            <p:nvPr/>
          </p:nvSpPr>
          <p:spPr bwMode="auto">
            <a:xfrm>
              <a:off x="6425768" y="5209811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52" name="TextBox 199"/>
            <p:cNvSpPr txBox="1">
              <a:spLocks noChangeArrowheads="1"/>
            </p:cNvSpPr>
            <p:nvPr/>
          </p:nvSpPr>
          <p:spPr bwMode="auto">
            <a:xfrm>
              <a:off x="5960895" y="5407882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53" name="TextBox 200"/>
            <p:cNvSpPr txBox="1">
              <a:spLocks noChangeArrowheads="1"/>
            </p:cNvSpPr>
            <p:nvPr/>
          </p:nvSpPr>
          <p:spPr bwMode="auto">
            <a:xfrm>
              <a:off x="6567428" y="5084750"/>
              <a:ext cx="54534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CCGAGTACTGTTTTTTG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54" name="TextBox 201"/>
            <p:cNvSpPr txBox="1">
              <a:spLocks noChangeArrowheads="1"/>
            </p:cNvSpPr>
            <p:nvPr/>
          </p:nvSpPr>
          <p:spPr bwMode="auto">
            <a:xfrm>
              <a:off x="6009044" y="5611954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55" name="TextBox 202"/>
            <p:cNvSpPr txBox="1">
              <a:spLocks noChangeArrowheads="1"/>
            </p:cNvSpPr>
            <p:nvPr/>
          </p:nvSpPr>
          <p:spPr bwMode="auto">
            <a:xfrm>
              <a:off x="5998467" y="5340736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56" name="TextBox 203"/>
            <p:cNvSpPr txBox="1">
              <a:spLocks noChangeArrowheads="1"/>
            </p:cNvSpPr>
            <p:nvPr/>
          </p:nvSpPr>
          <p:spPr bwMode="auto">
            <a:xfrm>
              <a:off x="6293136" y="5274345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57" name="TextBox 204"/>
            <p:cNvSpPr txBox="1">
              <a:spLocks noChangeArrowheads="1"/>
            </p:cNvSpPr>
            <p:nvPr/>
          </p:nvSpPr>
          <p:spPr bwMode="auto">
            <a:xfrm>
              <a:off x="6280140" y="5411846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58" name="TextBox 205"/>
            <p:cNvSpPr txBox="1">
              <a:spLocks noChangeArrowheads="1"/>
            </p:cNvSpPr>
            <p:nvPr/>
          </p:nvSpPr>
          <p:spPr bwMode="auto">
            <a:xfrm>
              <a:off x="6217089" y="5675716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59" name="TextBox 206"/>
            <p:cNvSpPr txBox="1">
              <a:spLocks noChangeArrowheads="1"/>
            </p:cNvSpPr>
            <p:nvPr/>
          </p:nvSpPr>
          <p:spPr bwMode="auto">
            <a:xfrm>
              <a:off x="6277996" y="5084360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60" name="TextBox 207"/>
            <p:cNvSpPr txBox="1">
              <a:spLocks noChangeArrowheads="1"/>
            </p:cNvSpPr>
            <p:nvPr/>
          </p:nvSpPr>
          <p:spPr bwMode="auto">
            <a:xfrm>
              <a:off x="6567583" y="5277279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61" name="TextBox 208"/>
            <p:cNvSpPr txBox="1">
              <a:spLocks noChangeArrowheads="1"/>
            </p:cNvSpPr>
            <p:nvPr/>
          </p:nvSpPr>
          <p:spPr bwMode="auto">
            <a:xfrm>
              <a:off x="6319208" y="5735628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62" name="TextBox 209"/>
            <p:cNvSpPr txBox="1">
              <a:spLocks noChangeArrowheads="1"/>
            </p:cNvSpPr>
            <p:nvPr/>
          </p:nvSpPr>
          <p:spPr bwMode="auto">
            <a:xfrm>
              <a:off x="6536617" y="5675716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63" name="TextBox 210"/>
            <p:cNvSpPr txBox="1">
              <a:spLocks noChangeArrowheads="1"/>
            </p:cNvSpPr>
            <p:nvPr/>
          </p:nvSpPr>
          <p:spPr bwMode="auto">
            <a:xfrm>
              <a:off x="6477995" y="5477556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64" name="TextBox 211"/>
            <p:cNvSpPr txBox="1">
              <a:spLocks noChangeArrowheads="1"/>
            </p:cNvSpPr>
            <p:nvPr/>
          </p:nvSpPr>
          <p:spPr bwMode="auto">
            <a:xfrm>
              <a:off x="6595490" y="5410270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65" name="TextBox 212"/>
            <p:cNvSpPr txBox="1">
              <a:spLocks noChangeArrowheads="1"/>
            </p:cNvSpPr>
            <p:nvPr/>
          </p:nvSpPr>
          <p:spPr bwMode="auto">
            <a:xfrm>
              <a:off x="5990324" y="5737391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66" name="TextBox 213"/>
            <p:cNvSpPr txBox="1">
              <a:spLocks noChangeArrowheads="1"/>
            </p:cNvSpPr>
            <p:nvPr/>
          </p:nvSpPr>
          <p:spPr bwMode="auto">
            <a:xfrm>
              <a:off x="5955455" y="5273536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67" name="TextBox 214"/>
            <p:cNvSpPr txBox="1">
              <a:spLocks noChangeArrowheads="1"/>
            </p:cNvSpPr>
            <p:nvPr/>
          </p:nvSpPr>
          <p:spPr bwMode="auto">
            <a:xfrm>
              <a:off x="6532135" y="5143639"/>
              <a:ext cx="47961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TCACTCTAATCTTG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68" name="TextBox 215"/>
            <p:cNvSpPr txBox="1">
              <a:spLocks noChangeArrowheads="1"/>
            </p:cNvSpPr>
            <p:nvPr/>
          </p:nvSpPr>
          <p:spPr bwMode="auto">
            <a:xfrm>
              <a:off x="5999080" y="5148058"/>
              <a:ext cx="50526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TGCTGTCTGCCTGGC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69" name="TextBox 216"/>
            <p:cNvSpPr txBox="1">
              <a:spLocks noChangeArrowheads="1"/>
            </p:cNvSpPr>
            <p:nvPr/>
          </p:nvSpPr>
          <p:spPr bwMode="auto">
            <a:xfrm>
              <a:off x="5940643" y="5547313"/>
              <a:ext cx="4587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CCGAGTAAACAG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70" name="TextBox 217"/>
            <p:cNvSpPr txBox="1">
              <a:spLocks noChangeArrowheads="1"/>
            </p:cNvSpPr>
            <p:nvPr/>
          </p:nvSpPr>
          <p:spPr bwMode="auto">
            <a:xfrm>
              <a:off x="6991467" y="5088457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71" name="TextBox 218"/>
            <p:cNvSpPr txBox="1">
              <a:spLocks noChangeArrowheads="1"/>
            </p:cNvSpPr>
            <p:nvPr/>
          </p:nvSpPr>
          <p:spPr bwMode="auto">
            <a:xfrm>
              <a:off x="6913327" y="5673297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72" name="TextBox 219"/>
            <p:cNvSpPr txBox="1">
              <a:spLocks noChangeArrowheads="1"/>
            </p:cNvSpPr>
            <p:nvPr/>
          </p:nvSpPr>
          <p:spPr bwMode="auto">
            <a:xfrm>
              <a:off x="6967622" y="5153388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73" name="TextBox 220"/>
            <p:cNvSpPr txBox="1">
              <a:spLocks noChangeArrowheads="1"/>
            </p:cNvSpPr>
            <p:nvPr/>
          </p:nvSpPr>
          <p:spPr bwMode="auto">
            <a:xfrm>
              <a:off x="6928579" y="5407534"/>
              <a:ext cx="4171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CTTCTATAACC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74" name="TextBox 221"/>
            <p:cNvSpPr txBox="1">
              <a:spLocks noChangeArrowheads="1"/>
            </p:cNvSpPr>
            <p:nvPr/>
          </p:nvSpPr>
          <p:spPr bwMode="auto">
            <a:xfrm>
              <a:off x="7009859" y="5216371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75" name="TextBox 222"/>
            <p:cNvSpPr txBox="1">
              <a:spLocks noChangeArrowheads="1"/>
            </p:cNvSpPr>
            <p:nvPr/>
          </p:nvSpPr>
          <p:spPr bwMode="auto">
            <a:xfrm>
              <a:off x="7009859" y="5347514"/>
              <a:ext cx="3642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76" name="TextBox 223"/>
            <p:cNvSpPr txBox="1">
              <a:spLocks noChangeArrowheads="1"/>
            </p:cNvSpPr>
            <p:nvPr/>
          </p:nvSpPr>
          <p:spPr bwMode="auto">
            <a:xfrm>
              <a:off x="7055020" y="5610240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77" name="TextBox 224"/>
            <p:cNvSpPr txBox="1">
              <a:spLocks noChangeArrowheads="1"/>
            </p:cNvSpPr>
            <p:nvPr/>
          </p:nvSpPr>
          <p:spPr bwMode="auto">
            <a:xfrm>
              <a:off x="6946104" y="5551278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78" name="TextBox 225"/>
            <p:cNvSpPr txBox="1">
              <a:spLocks noChangeArrowheads="1"/>
            </p:cNvSpPr>
            <p:nvPr/>
          </p:nvSpPr>
          <p:spPr bwMode="auto">
            <a:xfrm>
              <a:off x="6882634" y="5275272"/>
              <a:ext cx="50526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TGCTGTCTGCCTGGC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79" name="TextBox 226"/>
            <p:cNvSpPr txBox="1">
              <a:spLocks noChangeArrowheads="1"/>
            </p:cNvSpPr>
            <p:nvPr/>
          </p:nvSpPr>
          <p:spPr bwMode="auto">
            <a:xfrm>
              <a:off x="7026796" y="5485338"/>
              <a:ext cx="50526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TGCTGTCTGCCTGGC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80" name="TextBox 227"/>
            <p:cNvSpPr txBox="1">
              <a:spLocks noChangeArrowheads="1"/>
            </p:cNvSpPr>
            <p:nvPr/>
          </p:nvSpPr>
          <p:spPr bwMode="auto">
            <a:xfrm>
              <a:off x="7045304" y="5010374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81" name="TextBox 228"/>
            <p:cNvSpPr txBox="1">
              <a:spLocks noChangeArrowheads="1"/>
            </p:cNvSpPr>
            <p:nvPr/>
          </p:nvSpPr>
          <p:spPr bwMode="auto">
            <a:xfrm>
              <a:off x="8358673" y="5459045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82" name="TextBox 229"/>
            <p:cNvSpPr txBox="1">
              <a:spLocks noChangeArrowheads="1"/>
            </p:cNvSpPr>
            <p:nvPr/>
          </p:nvSpPr>
          <p:spPr bwMode="auto">
            <a:xfrm>
              <a:off x="8189194" y="5259479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83" name="TextBox 230"/>
            <p:cNvSpPr txBox="1">
              <a:spLocks noChangeArrowheads="1"/>
            </p:cNvSpPr>
            <p:nvPr/>
          </p:nvSpPr>
          <p:spPr bwMode="auto">
            <a:xfrm>
              <a:off x="8181287" y="5530449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84" name="TextBox 231"/>
            <p:cNvSpPr txBox="1">
              <a:spLocks noChangeArrowheads="1"/>
            </p:cNvSpPr>
            <p:nvPr/>
          </p:nvSpPr>
          <p:spPr bwMode="auto">
            <a:xfrm>
              <a:off x="7898503" y="5125788"/>
              <a:ext cx="4171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CTTCTATAACC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85" name="TextBox 232"/>
            <p:cNvSpPr txBox="1">
              <a:spLocks noChangeArrowheads="1"/>
            </p:cNvSpPr>
            <p:nvPr/>
          </p:nvSpPr>
          <p:spPr bwMode="auto">
            <a:xfrm>
              <a:off x="8424957" y="5669158"/>
              <a:ext cx="34176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TAACCAG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86" name="TextBox 233"/>
            <p:cNvSpPr txBox="1">
              <a:spLocks noChangeArrowheads="1"/>
            </p:cNvSpPr>
            <p:nvPr/>
          </p:nvSpPr>
          <p:spPr bwMode="auto">
            <a:xfrm>
              <a:off x="8172154" y="5125244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87" name="TextBox 234"/>
            <p:cNvSpPr txBox="1">
              <a:spLocks noChangeArrowheads="1"/>
            </p:cNvSpPr>
            <p:nvPr/>
          </p:nvSpPr>
          <p:spPr bwMode="auto">
            <a:xfrm>
              <a:off x="7707282" y="5324438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88" name="TextBox 235"/>
            <p:cNvSpPr txBox="1">
              <a:spLocks noChangeArrowheads="1"/>
            </p:cNvSpPr>
            <p:nvPr/>
          </p:nvSpPr>
          <p:spPr bwMode="auto">
            <a:xfrm>
              <a:off x="7683216" y="4992290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89" name="TextBox 236"/>
            <p:cNvSpPr txBox="1">
              <a:spLocks noChangeArrowheads="1"/>
            </p:cNvSpPr>
            <p:nvPr/>
          </p:nvSpPr>
          <p:spPr bwMode="auto">
            <a:xfrm>
              <a:off x="8313814" y="4994304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90" name="TextBox 237"/>
            <p:cNvSpPr txBox="1">
              <a:spLocks noChangeArrowheads="1"/>
            </p:cNvSpPr>
            <p:nvPr/>
          </p:nvSpPr>
          <p:spPr bwMode="auto">
            <a:xfrm>
              <a:off x="7800258" y="5527813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91" name="TextBox 238"/>
            <p:cNvSpPr txBox="1">
              <a:spLocks noChangeArrowheads="1"/>
            </p:cNvSpPr>
            <p:nvPr/>
          </p:nvSpPr>
          <p:spPr bwMode="auto">
            <a:xfrm>
              <a:off x="8020189" y="5730907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92" name="TextBox 239"/>
            <p:cNvSpPr txBox="1">
              <a:spLocks noChangeArrowheads="1"/>
            </p:cNvSpPr>
            <p:nvPr/>
          </p:nvSpPr>
          <p:spPr bwMode="auto">
            <a:xfrm>
              <a:off x="7884389" y="5392181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93" name="TextBox 240"/>
            <p:cNvSpPr txBox="1">
              <a:spLocks noChangeArrowheads="1"/>
            </p:cNvSpPr>
            <p:nvPr/>
          </p:nvSpPr>
          <p:spPr bwMode="auto">
            <a:xfrm>
              <a:off x="7683216" y="5123434"/>
              <a:ext cx="3642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94" name="TextBox 241"/>
            <p:cNvSpPr txBox="1">
              <a:spLocks noChangeArrowheads="1"/>
            </p:cNvSpPr>
            <p:nvPr/>
          </p:nvSpPr>
          <p:spPr bwMode="auto">
            <a:xfrm>
              <a:off x="7658610" y="5597882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95" name="TextBox 242"/>
            <p:cNvSpPr txBox="1">
              <a:spLocks noChangeArrowheads="1"/>
            </p:cNvSpPr>
            <p:nvPr/>
          </p:nvSpPr>
          <p:spPr bwMode="auto">
            <a:xfrm>
              <a:off x="7668286" y="5464873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96" name="TextBox 243"/>
            <p:cNvSpPr txBox="1">
              <a:spLocks noChangeArrowheads="1"/>
            </p:cNvSpPr>
            <p:nvPr/>
          </p:nvSpPr>
          <p:spPr bwMode="auto">
            <a:xfrm>
              <a:off x="8304099" y="5735043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97" name="TextBox 244"/>
            <p:cNvSpPr txBox="1">
              <a:spLocks noChangeArrowheads="1"/>
            </p:cNvSpPr>
            <p:nvPr/>
          </p:nvSpPr>
          <p:spPr bwMode="auto">
            <a:xfrm>
              <a:off x="7826951" y="5258412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98" name="TextBox 245"/>
            <p:cNvSpPr txBox="1">
              <a:spLocks noChangeArrowheads="1"/>
            </p:cNvSpPr>
            <p:nvPr/>
          </p:nvSpPr>
          <p:spPr bwMode="auto">
            <a:xfrm>
              <a:off x="8008398" y="5460951"/>
              <a:ext cx="95343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CTACTGCAGACAC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899" name="TextBox 246"/>
            <p:cNvSpPr txBox="1">
              <a:spLocks noChangeArrowheads="1"/>
            </p:cNvSpPr>
            <p:nvPr/>
          </p:nvSpPr>
          <p:spPr bwMode="auto">
            <a:xfrm>
              <a:off x="8035039" y="5190900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00" name="TextBox 247"/>
            <p:cNvSpPr txBox="1">
              <a:spLocks noChangeArrowheads="1"/>
            </p:cNvSpPr>
            <p:nvPr/>
          </p:nvSpPr>
          <p:spPr bwMode="auto">
            <a:xfrm>
              <a:off x="8026526" y="5324340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01" name="TextBox 248"/>
            <p:cNvSpPr txBox="1">
              <a:spLocks noChangeArrowheads="1"/>
            </p:cNvSpPr>
            <p:nvPr/>
          </p:nvSpPr>
          <p:spPr bwMode="auto">
            <a:xfrm>
              <a:off x="7963474" y="5597882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02" name="TextBox 249"/>
            <p:cNvSpPr txBox="1">
              <a:spLocks noChangeArrowheads="1"/>
            </p:cNvSpPr>
            <p:nvPr/>
          </p:nvSpPr>
          <p:spPr bwMode="auto">
            <a:xfrm>
              <a:off x="8024381" y="4990975"/>
              <a:ext cx="4106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CGGTGGACAC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03" name="TextBox 250"/>
            <p:cNvSpPr txBox="1">
              <a:spLocks noChangeArrowheads="1"/>
            </p:cNvSpPr>
            <p:nvPr/>
          </p:nvSpPr>
          <p:spPr bwMode="auto">
            <a:xfrm>
              <a:off x="8313968" y="5193834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04" name="TextBox 251"/>
            <p:cNvSpPr txBox="1">
              <a:spLocks noChangeArrowheads="1"/>
            </p:cNvSpPr>
            <p:nvPr/>
          </p:nvSpPr>
          <p:spPr bwMode="auto">
            <a:xfrm>
              <a:off x="8068975" y="5665658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05" name="TextBox 252"/>
            <p:cNvSpPr txBox="1">
              <a:spLocks noChangeArrowheads="1"/>
            </p:cNvSpPr>
            <p:nvPr/>
          </p:nvSpPr>
          <p:spPr bwMode="auto">
            <a:xfrm>
              <a:off x="8278521" y="5597882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06" name="TextBox 253"/>
            <p:cNvSpPr txBox="1">
              <a:spLocks noChangeArrowheads="1"/>
            </p:cNvSpPr>
            <p:nvPr/>
          </p:nvSpPr>
          <p:spPr bwMode="auto">
            <a:xfrm>
              <a:off x="7669224" y="5392217"/>
              <a:ext cx="3449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CGGTGGA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07" name="TextBox 254"/>
            <p:cNvSpPr txBox="1">
              <a:spLocks noChangeArrowheads="1"/>
            </p:cNvSpPr>
            <p:nvPr/>
          </p:nvSpPr>
          <p:spPr bwMode="auto">
            <a:xfrm>
              <a:off x="8224381" y="5395233"/>
              <a:ext cx="429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CCGAGTACTGG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08" name="TextBox 255"/>
            <p:cNvSpPr txBox="1">
              <a:spLocks noChangeArrowheads="1"/>
            </p:cNvSpPr>
            <p:nvPr/>
          </p:nvSpPr>
          <p:spPr bwMode="auto">
            <a:xfrm>
              <a:off x="8341875" y="5329070"/>
              <a:ext cx="4539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CAACTACGGGGT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09" name="TextBox 256"/>
            <p:cNvSpPr txBox="1">
              <a:spLocks noChangeArrowheads="1"/>
            </p:cNvSpPr>
            <p:nvPr/>
          </p:nvSpPr>
          <p:spPr bwMode="auto">
            <a:xfrm>
              <a:off x="7736710" y="5663619"/>
              <a:ext cx="4651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AATGGGACGGAG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10" name="TextBox 257"/>
            <p:cNvSpPr txBox="1">
              <a:spLocks noChangeArrowheads="1"/>
            </p:cNvSpPr>
            <p:nvPr/>
          </p:nvSpPr>
          <p:spPr bwMode="auto">
            <a:xfrm>
              <a:off x="7695961" y="5191443"/>
              <a:ext cx="49244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TGGAGTACTCTACG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11" name="TextBox 258"/>
            <p:cNvSpPr txBox="1">
              <a:spLocks noChangeArrowheads="1"/>
            </p:cNvSpPr>
            <p:nvPr/>
          </p:nvSpPr>
          <p:spPr bwMode="auto">
            <a:xfrm>
              <a:off x="8278521" y="5061318"/>
              <a:ext cx="47961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TCACTCTAATCTTG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12" name="TextBox 259"/>
            <p:cNvSpPr txBox="1">
              <a:spLocks noChangeArrowheads="1"/>
            </p:cNvSpPr>
            <p:nvPr/>
          </p:nvSpPr>
          <p:spPr bwMode="auto">
            <a:xfrm>
              <a:off x="7745465" y="5059430"/>
              <a:ext cx="50526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TGCTGTCTGCCTGGC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  <p:sp>
          <p:nvSpPr>
            <p:cNvPr id="29913" name="TextBox 260"/>
            <p:cNvSpPr txBox="1">
              <a:spLocks noChangeArrowheads="1"/>
            </p:cNvSpPr>
            <p:nvPr/>
          </p:nvSpPr>
          <p:spPr bwMode="auto">
            <a:xfrm>
              <a:off x="7657455" y="5732054"/>
              <a:ext cx="50045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300" b="1">
                  <a:latin typeface="Arial" panose="020B0604020202020204" pitchFamily="34" charset="0"/>
                </a:rPr>
                <a:t>ACTCTTCTGTGTCGC</a:t>
              </a:r>
              <a:endParaRPr kumimoji="0" lang="ru-RU" altLang="ru-RU" sz="300" b="1">
                <a:latin typeface="Arial" panose="020B0604020202020204" pitchFamily="34" charset="0"/>
              </a:endParaRPr>
            </a:p>
          </p:txBody>
        </p:sp>
      </p:grpSp>
      <p:grpSp>
        <p:nvGrpSpPr>
          <p:cNvPr id="283" name="Группа 282"/>
          <p:cNvGrpSpPr>
            <a:grpSpLocks/>
          </p:cNvGrpSpPr>
          <p:nvPr/>
        </p:nvGrpSpPr>
        <p:grpSpPr bwMode="auto">
          <a:xfrm>
            <a:off x="438150" y="5353050"/>
            <a:ext cx="8493125" cy="1116013"/>
            <a:chOff x="438371" y="5352266"/>
            <a:chExt cx="8492389" cy="1116686"/>
          </a:xfrm>
        </p:grpSpPr>
        <p:grpSp>
          <p:nvGrpSpPr>
            <p:cNvPr id="29723" name="Группа 281"/>
            <p:cNvGrpSpPr>
              <a:grpSpLocks/>
            </p:cNvGrpSpPr>
            <p:nvPr/>
          </p:nvGrpSpPr>
          <p:grpSpPr bwMode="auto">
            <a:xfrm>
              <a:off x="438371" y="5936888"/>
              <a:ext cx="8492389" cy="532064"/>
              <a:chOff x="438371" y="5841638"/>
              <a:chExt cx="8492389" cy="532064"/>
            </a:xfrm>
          </p:grpSpPr>
          <p:sp>
            <p:nvSpPr>
              <p:cNvPr id="29726" name="TextBox 71"/>
              <p:cNvSpPr txBox="1">
                <a:spLocks noChangeArrowheads="1"/>
              </p:cNvSpPr>
              <p:nvPr/>
            </p:nvSpPr>
            <p:spPr bwMode="auto">
              <a:xfrm>
                <a:off x="438371" y="6096703"/>
                <a:ext cx="849238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ru-RU" altLang="ru-RU" sz="1200" b="1">
                    <a:latin typeface="Cambria" panose="02040503050406030204" pitchFamily="18" charset="0"/>
                  </a:rPr>
                  <a:t>Хромосома 1                    Хромосома 2             …      </a:t>
                </a:r>
                <a:r>
                  <a:rPr kumimoji="0" lang="en-US" altLang="ru-RU" sz="1200" b="1">
                    <a:latin typeface="Cambria" panose="02040503050406030204" pitchFamily="18" charset="0"/>
                  </a:rPr>
                  <a:t>   </a:t>
                </a:r>
                <a:r>
                  <a:rPr kumimoji="0" lang="ru-RU" altLang="ru-RU" sz="1200" b="1">
                    <a:latin typeface="Cambria" panose="02040503050406030204" pitchFamily="18" charset="0"/>
                  </a:rPr>
                  <a:t>     Хромосома 21       </a:t>
                </a:r>
                <a:r>
                  <a:rPr kumimoji="0" lang="en-US" altLang="ru-RU" sz="1200" b="1">
                    <a:latin typeface="Cambria" panose="02040503050406030204" pitchFamily="18" charset="0"/>
                  </a:rPr>
                  <a:t> </a:t>
                </a:r>
                <a:r>
                  <a:rPr kumimoji="0" lang="ru-RU" altLang="ru-RU" sz="1200" b="1">
                    <a:latin typeface="Cambria" panose="02040503050406030204" pitchFamily="18" charset="0"/>
                  </a:rPr>
                  <a:t>  </a:t>
                </a:r>
                <a:r>
                  <a:rPr kumimoji="0" lang="en-US" altLang="ru-RU" sz="1200" b="1">
                    <a:latin typeface="Cambria" panose="02040503050406030204" pitchFamily="18" charset="0"/>
                  </a:rPr>
                  <a:t> </a:t>
                </a:r>
                <a:r>
                  <a:rPr kumimoji="0" lang="ru-RU" altLang="ru-RU" sz="1200" b="1">
                    <a:latin typeface="Cambria" panose="02040503050406030204" pitchFamily="18" charset="0"/>
                  </a:rPr>
                  <a:t>… </a:t>
                </a:r>
                <a:r>
                  <a:rPr kumimoji="0" lang="en-US" altLang="ru-RU" sz="1200" b="1">
                    <a:latin typeface="Cambria" panose="02040503050406030204" pitchFamily="18" charset="0"/>
                  </a:rPr>
                  <a:t>  </a:t>
                </a:r>
                <a:r>
                  <a:rPr kumimoji="0" lang="ru-RU" altLang="ru-RU" sz="1200" b="1">
                    <a:latin typeface="Cambria" panose="02040503050406030204" pitchFamily="18" charset="0"/>
                  </a:rPr>
                  <a:t>            Хромосома </a:t>
                </a:r>
                <a:r>
                  <a:rPr kumimoji="0" lang="en-US" altLang="ru-RU" sz="1200" b="1">
                    <a:latin typeface="Cambria" panose="02040503050406030204" pitchFamily="18" charset="0"/>
                  </a:rPr>
                  <a:t>X</a:t>
                </a:r>
                <a:r>
                  <a:rPr kumimoji="0" lang="ru-RU" altLang="ru-RU" sz="1200" b="1">
                    <a:latin typeface="Cambria" panose="02040503050406030204" pitchFamily="18" charset="0"/>
                  </a:rPr>
                  <a:t>                     Хромосома </a:t>
                </a:r>
                <a:r>
                  <a:rPr kumimoji="0" lang="en-US" altLang="ru-RU" sz="1200" b="1">
                    <a:latin typeface="Cambria" panose="02040503050406030204" pitchFamily="18" charset="0"/>
                  </a:rPr>
                  <a:t>Y</a:t>
                </a:r>
                <a:endParaRPr kumimoji="0" lang="ru-RU" altLang="ru-RU" sz="1200" b="1">
                  <a:latin typeface="Cambria" panose="02040503050406030204" pitchFamily="18" charset="0"/>
                </a:endParaRPr>
              </a:p>
            </p:txBody>
          </p:sp>
          <p:pic>
            <p:nvPicPr>
              <p:cNvPr id="29727" name="Рисунок 7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532903" y="5402420"/>
                <a:ext cx="87872" cy="973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8" name="Рисунок 7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2544437" y="5340362"/>
                <a:ext cx="93541" cy="1100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9" name="Рисунок 7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1030747" y="5273930"/>
                <a:ext cx="87872" cy="1223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30" name="Рисунок 7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6701519" y="5177056"/>
                <a:ext cx="85549" cy="1422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31" name="Рисунок 7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147009" y="5425036"/>
                <a:ext cx="87871" cy="921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24" name="TextBox 271"/>
            <p:cNvSpPr txBox="1">
              <a:spLocks noChangeArrowheads="1"/>
            </p:cNvSpPr>
            <p:nvPr/>
          </p:nvSpPr>
          <p:spPr bwMode="auto">
            <a:xfrm>
              <a:off x="3403167" y="5352266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1800">
                  <a:latin typeface="Arial" panose="020B0604020202020204" pitchFamily="34" charset="0"/>
                </a:rPr>
                <a:t>…</a:t>
              </a:r>
              <a:endParaRPr kumimoji="0"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29725" name="TextBox 272"/>
            <p:cNvSpPr txBox="1">
              <a:spLocks noChangeArrowheads="1"/>
            </p:cNvSpPr>
            <p:nvPr/>
          </p:nvSpPr>
          <p:spPr bwMode="auto">
            <a:xfrm>
              <a:off x="5385247" y="5356721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ru-RU" sz="1800">
                  <a:latin typeface="Arial" panose="020B0604020202020204" pitchFamily="34" charset="0"/>
                </a:rPr>
                <a:t>…</a:t>
              </a:r>
              <a:endParaRPr kumimoji="0" lang="ru-RU" altLang="ru-RU" sz="1800">
                <a:latin typeface="Arial" panose="020B0604020202020204" pitchFamily="34" charset="0"/>
              </a:endParaRPr>
            </a:p>
          </p:txBody>
        </p:sp>
      </p:grpSp>
      <p:sp>
        <p:nvSpPr>
          <p:cNvPr id="276" name="Стрелка вниз 275"/>
          <p:cNvSpPr/>
          <p:nvPr/>
        </p:nvSpPr>
        <p:spPr>
          <a:xfrm rot="2725529">
            <a:off x="4452937" y="2016126"/>
            <a:ext cx="658813" cy="108426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77" name="Стрелка вниз 276"/>
          <p:cNvSpPr/>
          <p:nvPr/>
        </p:nvSpPr>
        <p:spPr>
          <a:xfrm rot="3784519">
            <a:off x="2014538" y="4003675"/>
            <a:ext cx="161925" cy="127317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78" name="Стрелка вниз 277"/>
          <p:cNvSpPr/>
          <p:nvPr/>
        </p:nvSpPr>
        <p:spPr>
          <a:xfrm rot="2866431">
            <a:off x="2824956" y="4439445"/>
            <a:ext cx="161925" cy="63341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79" name="Стрелка вниз 278"/>
          <p:cNvSpPr/>
          <p:nvPr/>
        </p:nvSpPr>
        <p:spPr>
          <a:xfrm rot="19742267">
            <a:off x="4348163" y="4433888"/>
            <a:ext cx="161925" cy="62865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80" name="Стрелка вниз 279"/>
          <p:cNvSpPr/>
          <p:nvPr/>
        </p:nvSpPr>
        <p:spPr>
          <a:xfrm rot="18061551">
            <a:off x="5216525" y="4143376"/>
            <a:ext cx="161925" cy="11049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81" name="Стрелка вниз 280"/>
          <p:cNvSpPr/>
          <p:nvPr/>
        </p:nvSpPr>
        <p:spPr>
          <a:xfrm rot="17254606">
            <a:off x="6473031" y="3380582"/>
            <a:ext cx="161925" cy="247173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85" name="TextBox 284"/>
          <p:cNvSpPr txBox="1"/>
          <p:nvPr/>
        </p:nvSpPr>
        <p:spPr>
          <a:xfrm>
            <a:off x="187325" y="2987675"/>
            <a:ext cx="2513013" cy="52322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 dirty="0"/>
              <a:t>Высокопроизводительный </a:t>
            </a:r>
            <a:r>
              <a:rPr lang="ru-RU" sz="1400" dirty="0" err="1" smtClean="0"/>
              <a:t>секвенатор</a:t>
            </a:r>
            <a:r>
              <a:rPr lang="en-US" sz="1400" dirty="0" smtClean="0"/>
              <a:t> (</a:t>
            </a:r>
            <a:r>
              <a:rPr lang="en-US" sz="1400" dirty="0"/>
              <a:t>NGS)</a:t>
            </a:r>
            <a:endParaRPr lang="ru-RU" sz="1400" dirty="0"/>
          </a:p>
        </p:txBody>
      </p:sp>
      <p:sp>
        <p:nvSpPr>
          <p:cNvPr id="288" name="Стрелка вниз 287"/>
          <p:cNvSpPr/>
          <p:nvPr/>
        </p:nvSpPr>
        <p:spPr>
          <a:xfrm rot="777451">
            <a:off x="3686175" y="4533900"/>
            <a:ext cx="161925" cy="46672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89" name="TextBox 288"/>
          <p:cNvSpPr txBox="1"/>
          <p:nvPr/>
        </p:nvSpPr>
        <p:spPr>
          <a:xfrm>
            <a:off x="401803" y="157102"/>
            <a:ext cx="7415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defPPr>
              <a:defRPr lang="ru-RU"/>
            </a:defPPr>
            <a:lvl1pPr algn="ctr">
              <a:defRPr sz="3600" b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1" hangingPunct="1">
              <a:defRPr/>
            </a:pPr>
            <a:r>
              <a:rPr lang="ru-RU" dirty="0" smtClean="0"/>
              <a:t>Принцип метода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6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21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8" grpId="0" animBg="1"/>
      <p:bldP spid="69" grpId="0"/>
      <p:bldP spid="71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ДНК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Lucida Sans Unicode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17108</TotalTime>
  <Words>3179</Words>
  <Application>Microsoft Office PowerPoint</Application>
  <PresentationFormat>Экран (4:3)</PresentationFormat>
  <Paragraphs>792</Paragraphs>
  <Slides>43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8" baseType="lpstr">
      <vt:lpstr>Arial</vt:lpstr>
      <vt:lpstr>Arial Narrow</vt:lpstr>
      <vt:lpstr>Calibri</vt:lpstr>
      <vt:lpstr>Calibri Light</vt:lpstr>
      <vt:lpstr>Cambria</vt:lpstr>
      <vt:lpstr>Cambria Math</vt:lpstr>
      <vt:lpstr>Courier New</vt:lpstr>
      <vt:lpstr>Lucida Sans Unicode</vt:lpstr>
      <vt:lpstr>Symbol</vt:lpstr>
      <vt:lpstr>Times New Roman</vt:lpstr>
      <vt:lpstr>Wingdings</vt:lpstr>
      <vt:lpstr>Тема Office</vt:lpstr>
      <vt:lpstr>7_ДНК</vt:lpstr>
      <vt:lpstr>Office Theme</vt:lpstr>
      <vt:lpstr>Image</vt:lpstr>
      <vt:lpstr>Презентация PowerPoint</vt:lpstr>
      <vt:lpstr>Презентация PowerPoint</vt:lpstr>
      <vt:lpstr>Актуальность</vt:lpstr>
      <vt:lpstr>Презентация PowerPoint</vt:lpstr>
      <vt:lpstr>Актуальность</vt:lpstr>
      <vt:lpstr>Динамика показателей инвазивной пренатальной диагностики (данные ФГБУ «НМИЦ АГиП им.В.И.Кулакова» (N=2463)</vt:lpstr>
      <vt:lpstr>Презентация PowerPoint</vt:lpstr>
      <vt:lpstr>Историческая справка</vt:lpstr>
      <vt:lpstr>Презентация PowerPoint</vt:lpstr>
      <vt:lpstr>Презентация PowerPoint</vt:lpstr>
      <vt:lpstr>Презентация PowerPoint</vt:lpstr>
      <vt:lpstr>Оценка диагностических характеристик НИПС (N=1489)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Применение ПГС для повышения результативности программ ВРТ</vt:lpstr>
      <vt:lpstr>Презентация PowerPoint</vt:lpstr>
      <vt:lpstr>Рецессивные моногенные заболевания</vt:lpstr>
      <vt:lpstr>Презентация PowerPoint</vt:lpstr>
      <vt:lpstr>Скрининговая панель (ПЦР)</vt:lpstr>
      <vt:lpstr>Результаты тестирования 2178 образцов ДНК доноров крови (г.Москва) и сотрудников Центра им.Кулакова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тяжелых заболеваний, связанных с выявленными мутациями (гетерозиготное носительство) </vt:lpstr>
      <vt:lpstr>Презентация PowerPoint</vt:lpstr>
      <vt:lpstr>Профилактика рецессивных генетических заболеваний</vt:lpstr>
      <vt:lpstr>Презентация PowerPoint</vt:lpstr>
      <vt:lpstr>Презентация PowerPoint</vt:lpstr>
      <vt:lpstr>Болезнь Тея-Сакса:  модель общественной профилактики генетических заболеваний</vt:lpstr>
      <vt:lpstr>Презентация PowerPoint</vt:lpstr>
      <vt:lpstr>Презентация PowerPoint</vt:lpstr>
      <vt:lpstr>Презентация PowerPoint</vt:lpstr>
      <vt:lpstr>Гетерозиготное носительство: этические проблемы</vt:lpstr>
      <vt:lpstr>Гетерозиготное носительство: этический парадокс</vt:lpstr>
      <vt:lpstr>Презентация PowerPoint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Хилькевич Елена Григорьевна</cp:lastModifiedBy>
  <cp:revision>438</cp:revision>
  <cp:lastPrinted>2018-10-26T05:49:20Z</cp:lastPrinted>
  <dcterms:created xsi:type="dcterms:W3CDTF">2014-12-08T19:46:53Z</dcterms:created>
  <dcterms:modified xsi:type="dcterms:W3CDTF">2019-09-10T13:26:44Z</dcterms:modified>
</cp:coreProperties>
</file>