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5" r:id="rId4"/>
    <p:sldId id="258" r:id="rId5"/>
    <p:sldId id="277" r:id="rId6"/>
    <p:sldId id="260" r:id="rId7"/>
    <p:sldId id="261" r:id="rId8"/>
    <p:sldId id="263" r:id="rId9"/>
    <p:sldId id="278" r:id="rId10"/>
    <p:sldId id="274" r:id="rId11"/>
    <p:sldId id="266" r:id="rId12"/>
    <p:sldId id="281" r:id="rId13"/>
    <p:sldId id="280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9" autoAdjust="0"/>
    <p:restoredTop sz="92674" autoAdjust="0"/>
  </p:normalViewPr>
  <p:slideViewPr>
    <p:cSldViewPr snapToGrid="0">
      <p:cViewPr varScale="1">
        <p:scale>
          <a:sx n="104" d="100"/>
          <a:sy n="104" d="100"/>
        </p:scale>
        <p:origin x="12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0A88D-E360-4AD6-B9EF-8DE4B5A6CC46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1212D-2DD2-4978-873B-D5B8765E9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3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Двоение</a:t>
            </a:r>
            <a:r>
              <a:rPr lang="ru-RU" baseline="0" dirty="0" smtClean="0"/>
              <a:t> по горизонтали, сходящееся косоглазие, нистагм. Дезориентация, вялость, невнимательность, утрата сознания, сонливость, нарушение памяти (долгосрочной). При стоянии и ходьбе (не в состоянии стоять и передвигаться без опоры).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1212D-2DD2-4978-873B-D5B8765E9E4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53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Клинические</a:t>
            </a:r>
            <a:r>
              <a:rPr lang="ru-RU" baseline="0" dirty="0" smtClean="0"/>
              <a:t> обстоятельства, с которыми </a:t>
            </a:r>
            <a:r>
              <a:rPr lang="ru-RU" baseline="0" dirty="0" err="1" smtClean="0"/>
              <a:t>м.б</a:t>
            </a:r>
            <a:r>
              <a:rPr lang="ru-RU" baseline="0" dirty="0" smtClean="0"/>
              <a:t>. связана ЭВ.</a:t>
            </a:r>
          </a:p>
          <a:p>
            <a:r>
              <a:rPr lang="ru-RU" baseline="0" dirty="0" smtClean="0"/>
              <a:t>Мед ядра таламуса, </a:t>
            </a:r>
            <a:r>
              <a:rPr lang="ru-RU" baseline="0" dirty="0" err="1" smtClean="0"/>
              <a:t>межталамичесое</a:t>
            </a:r>
            <a:r>
              <a:rPr lang="ru-RU" baseline="0" dirty="0" smtClean="0"/>
              <a:t> сращение, дно 3 </a:t>
            </a:r>
            <a:r>
              <a:rPr lang="ru-RU" baseline="0" dirty="0" err="1" smtClean="0"/>
              <a:t>жел</a:t>
            </a:r>
            <a:r>
              <a:rPr lang="ru-RU" baseline="0" dirty="0" smtClean="0"/>
              <a:t>, сосцевидные тела- могут накапливать контр в-во, могут возникать </a:t>
            </a:r>
            <a:r>
              <a:rPr lang="ru-RU" baseline="0" dirty="0" err="1" smtClean="0"/>
              <a:t>петехиальные</a:t>
            </a:r>
            <a:r>
              <a:rPr lang="ru-RU" baseline="0" dirty="0" smtClean="0"/>
              <a:t> высыпания.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1212D-2DD2-4978-873B-D5B8765E9E4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9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1212D-2DD2-4978-873B-D5B8765E9E4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81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ЧМН - сглаженность правой н/г складки, легкая анизокория D&gt;S, со снижением реакции на свет. Выраженный астенический синдром. Сухожильные рефлексы снижены. Мышечный тонус снижен диффузно. </a:t>
            </a:r>
            <a:r>
              <a:rPr lang="ru-RU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Координаторные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пробы (ПНП) не симметричны. Грубый среднеразмашистый горизонтальный нистагм, усиливающийся при взгляде в стороны, вертикальный нистагм при взгляде вверх</a:t>
            </a:r>
          </a:p>
          <a:p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Диагноз: </a:t>
            </a:r>
            <a:r>
              <a:rPr lang="ru-RU" dirty="0" err="1" smtClean="0">
                <a:solidFill>
                  <a:srgbClr val="002060"/>
                </a:solidFill>
              </a:rPr>
              <a:t>дисметаболическая</a:t>
            </a:r>
            <a:r>
              <a:rPr lang="ru-RU" dirty="0" smtClean="0">
                <a:solidFill>
                  <a:srgbClr val="002060"/>
                </a:solidFill>
              </a:rPr>
              <a:t> энцефалопатия. Энцефалопатия Вернике, атипичное течение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1212D-2DD2-4978-873B-D5B8765E9E4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58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9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7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74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56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32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6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44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0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3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13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A7A3F-6357-41F0-A69C-063CB8DF9C4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610A-6BF1-46AE-8A01-8F1EF7B7B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0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5567" y="1266666"/>
            <a:ext cx="9144000" cy="340002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53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002060"/>
                </a:solidFill>
              </a:rPr>
              <a:t>ФЕДЕРАЛЬНОЕ ГОСУДАРСТВЕННОЕ БЮДЖЕТНОЕ УЧРЕЖДЕНИЕ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«НАЦИОНАЛЬНЫЙ МЕДИЦИНСКИЙ ИССЛЕДОВАТЕЛЬСКИЙ ЦЕНТР АКУШЕРСТВА, ГИНЕКОЛОГИИ И ПЕРИНАТОЛОГИИ </a:t>
            </a:r>
            <a:r>
              <a:rPr lang="ru-RU" sz="2000" b="1" cap="all" dirty="0">
                <a:solidFill>
                  <a:srgbClr val="002060"/>
                </a:solidFill>
              </a:rPr>
              <a:t>имени академика В.И. Кулакова»</a:t>
            </a:r>
            <a:br>
              <a:rPr lang="ru-RU" sz="2000" b="1" cap="all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МИНИСТЕРСТВА ЗДРАВООХРАНЕНИЯ РОССИЙСКОЙ ФЕДЕРАЦИИ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53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Энцефалопатия Вернике </a:t>
            </a:r>
            <a:br>
              <a:rPr lang="ru-RU" sz="53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редкое осложнение при тяжелом токсикозе беременных</a:t>
            </a:r>
            <a:endParaRPr lang="ru-RU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67944" y="5434885"/>
            <a:ext cx="9144000" cy="105928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</a:t>
            </a:r>
          </a:p>
          <a:p>
            <a:pPr algn="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1 года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З.А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 1 ОАПБ: </a:t>
            </a:r>
          </a:p>
          <a:p>
            <a:pPr algn="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д.м.н., проф. З.С. ХОДЖАЕВА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95238" cy="12666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67927"/>
            <a:ext cx="1359394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диагноз: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Беременность </a:t>
            </a:r>
            <a:r>
              <a:rPr lang="ru-RU" dirty="0" smtClean="0">
                <a:solidFill>
                  <a:srgbClr val="002060"/>
                </a:solidFill>
              </a:rPr>
              <a:t>16 недель.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Рвота беременных тяжелой степени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Дисметаболическая</a:t>
            </a:r>
            <a:r>
              <a:rPr lang="ru-RU" dirty="0" smtClean="0">
                <a:solidFill>
                  <a:srgbClr val="002060"/>
                </a:solidFill>
              </a:rPr>
              <a:t> энцефалопатия.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Энцефалопатия Вернике, атипичное течение, подострая форма на фоне неукротимой рвоты беременных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СПКЯ, состояние после </a:t>
            </a:r>
            <a:r>
              <a:rPr lang="en-US" dirty="0" smtClean="0">
                <a:solidFill>
                  <a:srgbClr val="002060"/>
                </a:solidFill>
              </a:rPr>
              <a:t>Ls</a:t>
            </a:r>
            <a:r>
              <a:rPr lang="ru-RU" dirty="0" smtClean="0">
                <a:solidFill>
                  <a:srgbClr val="002060"/>
                </a:solidFill>
              </a:rPr>
              <a:t>, клиновидной резекции.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Двухсторонний </a:t>
            </a:r>
            <a:r>
              <a:rPr lang="ru-RU" dirty="0">
                <a:solidFill>
                  <a:srgbClr val="002060"/>
                </a:solidFill>
              </a:rPr>
              <a:t>нефроптоз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01610" y="4886325"/>
            <a:ext cx="3562350" cy="1143000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Тиамин 100 мг в/в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784" y="0"/>
            <a:ext cx="1131216" cy="997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0079" cy="57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86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198739"/>
            <a:ext cx="10587273" cy="4978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17 недель 5 дней – хирургическая коррекция ИЦН.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37 недель- снятие швов с шейки матки.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22.03.2019г-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своевременные самопроизвольные роды в переднем виде затылочного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предлежания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сроке беременности 38 недель 5 дней.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живой доношенный мальчик, массой 2920г., длиной 49 см.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Апгар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8/8 баллов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492539" cy="997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4189" y="1198739"/>
            <a:ext cx="2076915" cy="162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Осмотр невролога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спустя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нед после родов: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D=S</a:t>
            </a: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реакция на свет не снижена.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Сухожильные </a:t>
            </a: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рефлексы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сохранены</a:t>
            </a: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. Мышечный тонус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сохранен. </a:t>
            </a:r>
            <a:r>
              <a:rPr lang="ru-RU" dirty="0" err="1">
                <a:solidFill>
                  <a:srgbClr val="002060"/>
                </a:solidFill>
                <a:cs typeface="Times New Roman" panose="02020603050405020304" pitchFamily="18" charset="0"/>
              </a:rPr>
              <a:t>Координаторные</a:t>
            </a: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 пробы (ПНП)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симметричны</a:t>
            </a: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Нистагма нет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Заключение: Патологических отклонений со стороны    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                неврологического статуса не выявлено</a:t>
            </a:r>
            <a:endParaRPr lang="ru-RU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Рекомендовано: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контрольное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проведение МРТ головного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мозга спустя 3 </a:t>
            </a:r>
            <a:r>
              <a:rPr lang="ru-RU" dirty="0" err="1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мес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после родов.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492539" cy="997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000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Заключение.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Рвота беременных тяжелой степени сопровождается дефицитом витамина В1 </a:t>
            </a:r>
            <a:r>
              <a:rPr lang="ru-RU" dirty="0" smtClean="0">
                <a:solidFill>
                  <a:srgbClr val="002060"/>
                </a:solidFill>
              </a:rPr>
              <a:t>и может приводить </a:t>
            </a:r>
            <a:r>
              <a:rPr lang="ru-RU" dirty="0">
                <a:solidFill>
                  <a:srgbClr val="002060"/>
                </a:solidFill>
              </a:rPr>
              <a:t>к развитию энцефалопатии Вернике, ухудшающей качество последующей жизни</a:t>
            </a:r>
          </a:p>
          <a:p>
            <a:r>
              <a:rPr lang="ru-RU" dirty="0">
                <a:solidFill>
                  <a:srgbClr val="002060"/>
                </a:solidFill>
              </a:rPr>
              <a:t>При дефиците тиамина снижается утилизация глюкозы нейронами</a:t>
            </a:r>
          </a:p>
          <a:p>
            <a:r>
              <a:rPr lang="ru-RU" dirty="0">
                <a:solidFill>
                  <a:srgbClr val="002060"/>
                </a:solidFill>
              </a:rPr>
              <a:t>Коррекция гипогликемии без адекватного возмещения дефицита </a:t>
            </a:r>
            <a:r>
              <a:rPr lang="ru-RU" dirty="0" smtClean="0">
                <a:solidFill>
                  <a:srgbClr val="002060"/>
                </a:solidFill>
              </a:rPr>
              <a:t>тиамина </a:t>
            </a:r>
            <a:r>
              <a:rPr lang="ru-RU" dirty="0">
                <a:solidFill>
                  <a:srgbClr val="002060"/>
                </a:solidFill>
              </a:rPr>
              <a:t>может ухудшить состояние </a:t>
            </a:r>
            <a:r>
              <a:rPr lang="ru-RU" dirty="0" smtClean="0">
                <a:solidFill>
                  <a:srgbClr val="002060"/>
                </a:solidFill>
              </a:rPr>
              <a:t>беременной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Согласно рекомендациям ведущих акушерских организаций, тиамин входит в состав комплексной терапии при тяжелом токсикозе (рвоте) беременных (</a:t>
            </a:r>
            <a:r>
              <a:rPr lang="en-US" dirty="0" smtClean="0">
                <a:solidFill>
                  <a:srgbClr val="002060"/>
                </a:solidFill>
              </a:rPr>
              <a:t>RCOG, 2017; ACOG, 2016)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92539" cy="997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538" y="857250"/>
            <a:ext cx="9861261" cy="833438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Выражаем особую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0749"/>
            <a:ext cx="10515600" cy="398621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Отд. анестезиологии </a:t>
            </a:r>
            <a:r>
              <a:rPr lang="ru-RU" dirty="0">
                <a:solidFill>
                  <a:srgbClr val="002060"/>
                </a:solidFill>
              </a:rPr>
              <a:t>и реанимации (</a:t>
            </a:r>
            <a:r>
              <a:rPr lang="ru-RU" dirty="0" err="1">
                <a:solidFill>
                  <a:srgbClr val="002060"/>
                </a:solidFill>
              </a:rPr>
              <a:t>Пырегов</a:t>
            </a:r>
            <a:r>
              <a:rPr lang="ru-RU" dirty="0">
                <a:solidFill>
                  <a:srgbClr val="002060"/>
                </a:solidFill>
              </a:rPr>
              <a:t> А.В., </a:t>
            </a:r>
            <a:r>
              <a:rPr lang="ru-RU" dirty="0" smtClean="0">
                <a:solidFill>
                  <a:srgbClr val="002060"/>
                </a:solidFill>
              </a:rPr>
              <a:t>Герасимов Ю.А.)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Отд. трансфузиологии и экстракорпоральной </a:t>
            </a:r>
            <a:r>
              <a:rPr lang="ru-RU" dirty="0" err="1" smtClean="0">
                <a:solidFill>
                  <a:srgbClr val="002060"/>
                </a:solidFill>
              </a:rPr>
              <a:t>гемокоррекции</a:t>
            </a:r>
            <a:r>
              <a:rPr lang="ru-RU" dirty="0" smtClean="0">
                <a:solidFill>
                  <a:srgbClr val="002060"/>
                </a:solidFill>
              </a:rPr>
              <a:t> (Федорова Т.А., </a:t>
            </a:r>
            <a:r>
              <a:rPr lang="ru-RU" dirty="0" err="1" smtClean="0">
                <a:solidFill>
                  <a:srgbClr val="002060"/>
                </a:solidFill>
              </a:rPr>
              <a:t>Бакуридзе</a:t>
            </a:r>
            <a:r>
              <a:rPr lang="ru-RU" dirty="0" smtClean="0">
                <a:solidFill>
                  <a:srgbClr val="002060"/>
                </a:solidFill>
              </a:rPr>
              <a:t> Э.М.)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Отд. терапии (</a:t>
            </a:r>
            <a:r>
              <a:rPr lang="ru-RU" dirty="0" err="1" smtClean="0">
                <a:solidFill>
                  <a:srgbClr val="002060"/>
                </a:solidFill>
              </a:rPr>
              <a:t>Есаян</a:t>
            </a:r>
            <a:r>
              <a:rPr lang="ru-RU" dirty="0" smtClean="0">
                <a:solidFill>
                  <a:srgbClr val="002060"/>
                </a:solidFill>
              </a:rPr>
              <a:t> Р.М., Евсеева Н.Е., Орехов А.Б.)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Отд. функциональной и лучевой диагностики.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Главному врачу Центра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92539" cy="997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475" y="1825625"/>
            <a:ext cx="361704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92539" cy="997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Энцефалопатия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Вернике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-потенциально фатальное, но обратимое </a:t>
            </a:r>
            <a:r>
              <a:rPr lang="ru-RU" dirty="0" err="1" smtClean="0">
                <a:solidFill>
                  <a:srgbClr val="002060"/>
                </a:solidFill>
              </a:rPr>
              <a:t>нейрометаболическое</a:t>
            </a:r>
            <a:r>
              <a:rPr lang="ru-RU" dirty="0" smtClean="0">
                <a:solidFill>
                  <a:srgbClr val="002060"/>
                </a:solidFill>
              </a:rPr>
              <a:t> расстройство с поражением среднего мозга и гипоталамуса, возникающие вследствие дефицита витамина В1 (тиамина).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Заболевание было описано французским врачом </a:t>
            </a:r>
            <a:r>
              <a:rPr lang="en-US" dirty="0" err="1" smtClean="0">
                <a:solidFill>
                  <a:srgbClr val="002060"/>
                </a:solidFill>
              </a:rPr>
              <a:t>Gayet</a:t>
            </a:r>
            <a:r>
              <a:rPr lang="en-US" dirty="0" smtClean="0">
                <a:solidFill>
                  <a:srgbClr val="002060"/>
                </a:solidFill>
              </a:rPr>
              <a:t> (1875) </a:t>
            </a:r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немецким врачом </a:t>
            </a:r>
            <a:r>
              <a:rPr lang="en-US" dirty="0" err="1" smtClean="0">
                <a:solidFill>
                  <a:srgbClr val="002060"/>
                </a:solidFill>
              </a:rPr>
              <a:t>Werni</a:t>
            </a:r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en-US" dirty="0" err="1" smtClean="0">
                <a:solidFill>
                  <a:srgbClr val="002060"/>
                </a:solidFill>
              </a:rPr>
              <a:t>ke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 1881г как «острый верхний геморрагический полиоэнцефалит».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Распространенность - 0,8-2,8%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 преимущественно болеют мужчины</a:t>
            </a:r>
            <a:r>
              <a:rPr lang="en-US" dirty="0" smtClean="0">
                <a:solidFill>
                  <a:srgbClr val="002060"/>
                </a:solidFill>
              </a:rPr>
              <a:t>  (  ̴75%)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лассическая триада (66%): </a:t>
            </a:r>
          </a:p>
          <a:p>
            <a:pPr lvl="1"/>
            <a:r>
              <a:rPr lang="ru-RU" sz="2600" dirty="0" smtClean="0">
                <a:solidFill>
                  <a:srgbClr val="002060"/>
                </a:solidFill>
              </a:rPr>
              <a:t>глазодвигательные нарушения (93%),</a:t>
            </a:r>
          </a:p>
          <a:p>
            <a:pPr lvl="1"/>
            <a:r>
              <a:rPr lang="ru-RU" sz="2600" dirty="0" smtClean="0">
                <a:solidFill>
                  <a:srgbClr val="002060"/>
                </a:solidFill>
              </a:rPr>
              <a:t>расстройства психического состояния (80%), </a:t>
            </a:r>
          </a:p>
          <a:p>
            <a:pPr lvl="1"/>
            <a:r>
              <a:rPr lang="ru-RU" sz="2600" dirty="0" smtClean="0">
                <a:solidFill>
                  <a:srgbClr val="002060"/>
                </a:solidFill>
              </a:rPr>
              <a:t>атактический синдром (76%).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20042" cy="10159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903383"/>
            <a:ext cx="10515600" cy="78730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Витамин В1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ru-RU" dirty="0" err="1" smtClean="0">
                <a:solidFill>
                  <a:srgbClr val="002060"/>
                </a:solidFill>
              </a:rPr>
              <a:t>лужит</a:t>
            </a:r>
            <a:r>
              <a:rPr lang="ru-RU" dirty="0" smtClean="0">
                <a:solidFill>
                  <a:srgbClr val="002060"/>
                </a:solidFill>
              </a:rPr>
              <a:t> ко-фактором многих ферментов, в </a:t>
            </a:r>
            <a:r>
              <a:rPr lang="ru-RU" dirty="0" err="1" smtClean="0">
                <a:solidFill>
                  <a:srgbClr val="002060"/>
                </a:solidFill>
              </a:rPr>
              <a:t>т.ч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т</a:t>
            </a:r>
            <a:r>
              <a:rPr lang="ru-RU" dirty="0" err="1" smtClean="0">
                <a:solidFill>
                  <a:srgbClr val="002060"/>
                </a:solidFill>
              </a:rPr>
              <a:t>ранскетолазы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пируватдегидрогеназы</a:t>
            </a:r>
            <a:r>
              <a:rPr lang="ru-RU" dirty="0" smtClean="0">
                <a:solidFill>
                  <a:srgbClr val="002060"/>
                </a:solidFill>
              </a:rPr>
              <a:t> и </a:t>
            </a:r>
            <a:r>
              <a:rPr lang="el-GR" dirty="0" smtClean="0">
                <a:solidFill>
                  <a:srgbClr val="002060"/>
                </a:solidFill>
              </a:rPr>
              <a:t>α</a:t>
            </a:r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ru-RU" dirty="0" err="1" smtClean="0">
                <a:solidFill>
                  <a:srgbClr val="002060"/>
                </a:solidFill>
              </a:rPr>
              <a:t>кетоглутаратдегидрагеназы</a:t>
            </a:r>
            <a:r>
              <a:rPr lang="en-US" dirty="0">
                <a:solidFill>
                  <a:srgbClr val="002060"/>
                </a:solidFill>
              </a:rPr>
              <a:t>;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</a:rPr>
              <a:t>оказывает </a:t>
            </a:r>
            <a:r>
              <a:rPr lang="ru-RU" dirty="0" err="1">
                <a:solidFill>
                  <a:srgbClr val="C00000"/>
                </a:solidFill>
              </a:rPr>
              <a:t>протективный</a:t>
            </a:r>
            <a:r>
              <a:rPr lang="ru-RU" dirty="0">
                <a:solidFill>
                  <a:srgbClr val="C00000"/>
                </a:solidFill>
              </a:rPr>
              <a:t> эффект на нейроны сетчатки и </a:t>
            </a:r>
            <a:r>
              <a:rPr lang="ru-RU" dirty="0" err="1">
                <a:solidFill>
                  <a:srgbClr val="C00000"/>
                </a:solidFill>
              </a:rPr>
              <a:t>гиппокампа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</a:rPr>
              <a:t>способствует улучшению </a:t>
            </a:r>
            <a:r>
              <a:rPr lang="ru-RU" dirty="0" err="1">
                <a:solidFill>
                  <a:srgbClr val="002060"/>
                </a:solidFill>
              </a:rPr>
              <a:t>нейротрансмиссии</a:t>
            </a:r>
            <a:r>
              <a:rPr lang="ru-RU" dirty="0">
                <a:solidFill>
                  <a:srgbClr val="002060"/>
                </a:solidFill>
              </a:rPr>
              <a:t> и высвобождению ацетилхолина, </a:t>
            </a:r>
            <a:r>
              <a:rPr lang="ru-RU" dirty="0" err="1">
                <a:solidFill>
                  <a:srgbClr val="002060"/>
                </a:solidFill>
              </a:rPr>
              <a:t>допамина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норэпинефрина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потребность </a:t>
            </a:r>
            <a:r>
              <a:rPr lang="ru-RU" dirty="0">
                <a:solidFill>
                  <a:srgbClr val="002060"/>
                </a:solidFill>
              </a:rPr>
              <a:t>в витамине В1 возрастает при </a:t>
            </a:r>
            <a:r>
              <a:rPr lang="ru-RU" dirty="0" err="1">
                <a:solidFill>
                  <a:srgbClr val="002060"/>
                </a:solidFill>
              </a:rPr>
              <a:t>гиперметаболических</a:t>
            </a:r>
            <a:r>
              <a:rPr lang="ru-RU" dirty="0">
                <a:solidFill>
                  <a:srgbClr val="002060"/>
                </a:solidFill>
              </a:rPr>
              <a:t> состояниях (беременность)</a:t>
            </a:r>
            <a:r>
              <a:rPr lang="en-US" dirty="0">
                <a:solidFill>
                  <a:srgbClr val="002060"/>
                </a:solidFill>
              </a:rPr>
              <a:t>;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при дефиците тиамина снижается </a:t>
            </a:r>
            <a:r>
              <a:rPr lang="ru-RU" dirty="0" smtClean="0">
                <a:solidFill>
                  <a:srgbClr val="C00000"/>
                </a:solidFill>
              </a:rPr>
              <a:t>утилизация глюкозы нейронами </a:t>
            </a:r>
            <a:r>
              <a:rPr lang="ru-RU" dirty="0" smtClean="0">
                <a:solidFill>
                  <a:srgbClr val="002060"/>
                </a:solidFill>
              </a:rPr>
              <a:t>и наблюдается повреждение митохондрий; накопление </a:t>
            </a:r>
            <a:r>
              <a:rPr lang="ru-RU" dirty="0" err="1" smtClean="0">
                <a:solidFill>
                  <a:srgbClr val="002060"/>
                </a:solidFill>
              </a:rPr>
              <a:t>глутамата</a:t>
            </a:r>
            <a:r>
              <a:rPr lang="ru-RU" dirty="0" smtClean="0">
                <a:solidFill>
                  <a:srgbClr val="002060"/>
                </a:solidFill>
              </a:rPr>
              <a:t> вызывает </a:t>
            </a:r>
            <a:r>
              <a:rPr lang="ru-RU" dirty="0" err="1" smtClean="0">
                <a:solidFill>
                  <a:srgbClr val="002060"/>
                </a:solidFill>
              </a:rPr>
              <a:t>апоптоз</a:t>
            </a:r>
            <a:r>
              <a:rPr lang="ru-RU" dirty="0" smtClean="0">
                <a:solidFill>
                  <a:srgbClr val="002060"/>
                </a:solidFill>
              </a:rPr>
              <a:t> и гибель нейронов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20042" cy="10159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9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8739"/>
            <a:ext cx="10486900" cy="49181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Причины: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Алкоголизм;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Авитаминоз;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</a:rPr>
              <a:t>Гастроинстестинальные</a:t>
            </a:r>
            <a:r>
              <a:rPr lang="ru-RU" dirty="0" smtClean="0">
                <a:solidFill>
                  <a:srgbClr val="002060"/>
                </a:solidFill>
              </a:rPr>
              <a:t> заболевания;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C00000"/>
                </a:solidFill>
              </a:rPr>
              <a:t>Р</a:t>
            </a:r>
            <a:r>
              <a:rPr lang="ru-RU" dirty="0" smtClean="0">
                <a:solidFill>
                  <a:srgbClr val="C00000"/>
                </a:solidFill>
              </a:rPr>
              <a:t>вота беременных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тяжелой степени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Злокачественные опухоли и химиотерапия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Диагностика: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МРТ (Т-2 взвешенном изображении, </a:t>
            </a:r>
            <a:r>
              <a:rPr lang="en-US" dirty="0" smtClean="0">
                <a:solidFill>
                  <a:srgbClr val="002060"/>
                </a:solidFill>
              </a:rPr>
              <a:t>FLAIR-</a:t>
            </a:r>
            <a:r>
              <a:rPr lang="ru-RU" dirty="0" smtClean="0">
                <a:solidFill>
                  <a:srgbClr val="002060"/>
                </a:solidFill>
              </a:rPr>
              <a:t>изображениях);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На КТ патологические изменения обычно не определяются;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определение уровня тиамина в крови (26-85 мкг/л).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Тиамин в/в, в/м (100-500 мг/сутки).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92539" cy="997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  <p:pic>
        <p:nvPicPr>
          <p:cNvPr id="2050" name="Picture 2" descr="C:\Users\n_kravchenko\Pictures\tilesho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409" y="1378235"/>
            <a:ext cx="3301388" cy="397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58409" y="5415206"/>
            <a:ext cx="33013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T2/FLAIR sequence of the axial view of the MRI brain shows the bilateral thalamic </a:t>
            </a:r>
            <a:r>
              <a:rPr lang="en-US" sz="1050" b="1" dirty="0" err="1"/>
              <a:t>hyperintensities</a:t>
            </a:r>
            <a:r>
              <a:rPr lang="en-US" sz="1050" b="1" dirty="0"/>
              <a:t> (red and white arrows)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73913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Энцефалопатия Вернике: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При тяжелом токсикозе 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ru-RU" dirty="0" smtClean="0">
                <a:solidFill>
                  <a:srgbClr val="002060"/>
                </a:solidFill>
              </a:rPr>
              <a:t>рвоте беременных с потерей массы тела более </a:t>
            </a:r>
            <a:r>
              <a:rPr lang="ru-RU" dirty="0">
                <a:solidFill>
                  <a:srgbClr val="002060"/>
                </a:solidFill>
              </a:rPr>
              <a:t>10 кг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Последствия: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Когнитивные </a:t>
            </a:r>
            <a:r>
              <a:rPr lang="ru-RU" dirty="0">
                <a:solidFill>
                  <a:srgbClr val="002060"/>
                </a:solidFill>
              </a:rPr>
              <a:t>расстройства в 65,4%;</a:t>
            </a:r>
          </a:p>
          <a:p>
            <a:pPr lvl="1"/>
            <a:r>
              <a:rPr lang="ru-RU" dirty="0">
                <a:solidFill>
                  <a:srgbClr val="002060"/>
                </a:solidFill>
              </a:rPr>
              <a:t>Потеря беременности в 50%;</a:t>
            </a:r>
          </a:p>
          <a:p>
            <a:pPr lvl="1"/>
            <a:r>
              <a:rPr lang="ru-RU" dirty="0">
                <a:solidFill>
                  <a:srgbClr val="002060"/>
                </a:solidFill>
              </a:rPr>
              <a:t>Материнская смертность в 5</a:t>
            </a:r>
            <a:r>
              <a:rPr lang="ru-RU" dirty="0" smtClean="0">
                <a:solidFill>
                  <a:srgbClr val="002060"/>
                </a:solidFill>
              </a:rPr>
              <a:t>%.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8" name="Picture 4" descr="C:\Users\n_kravchenko\Pictures\вернике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69" y="2055813"/>
            <a:ext cx="5181600" cy="284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92539" cy="99752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8201"/>
            <a:ext cx="10515600" cy="16935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Пациентка З, 22 лет,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поступила в 1ОАПБ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жалобами на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тошноту, слюнотечение, рвоту до 9 раз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сутки, потерю в весе 15 кг, сонливость.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61284"/>
            <a:ext cx="10515600" cy="3315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Диагноз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поступлении: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Беременность 15 </a:t>
            </a:r>
            <a:r>
              <a:rPr lang="ru-RU" dirty="0">
                <a:solidFill>
                  <a:srgbClr val="002060"/>
                </a:solidFill>
              </a:rPr>
              <a:t>недель 5 дней.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Токсикоз беременных </a:t>
            </a:r>
            <a:r>
              <a:rPr lang="ru-RU" dirty="0" smtClean="0">
                <a:solidFill>
                  <a:srgbClr val="002060"/>
                </a:solidFill>
              </a:rPr>
              <a:t>тяжелой степени.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Код МКБ-Х: О21.0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92539" cy="997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Анамнез: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5412"/>
            <a:ext cx="10515600" cy="46015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Anamnesis vitae</a:t>
            </a:r>
            <a:r>
              <a:rPr lang="ru-RU" b="1" dirty="0" smtClean="0">
                <a:solidFill>
                  <a:srgbClr val="002060"/>
                </a:solidFill>
              </a:rPr>
              <a:t>: </a:t>
            </a:r>
            <a:r>
              <a:rPr lang="ru-RU" dirty="0" smtClean="0">
                <a:solidFill>
                  <a:srgbClr val="002060"/>
                </a:solidFill>
              </a:rPr>
              <a:t>родилась от 3 беременности, протекавшей с тяжелым токсикозом. 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Гинекологический анамнез: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СПКЯ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2013г- апоплексия яичника, консервативное лечение.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2014г - </a:t>
            </a:r>
            <a:r>
              <a:rPr lang="en-US" dirty="0" smtClean="0">
                <a:solidFill>
                  <a:srgbClr val="002060"/>
                </a:solidFill>
              </a:rPr>
              <a:t>Hs</a:t>
            </a:r>
            <a:r>
              <a:rPr lang="ru-RU" dirty="0" smtClean="0">
                <a:solidFill>
                  <a:srgbClr val="002060"/>
                </a:solidFill>
              </a:rPr>
              <a:t>, РДВ (полип </a:t>
            </a:r>
            <a:r>
              <a:rPr lang="ru-RU" dirty="0">
                <a:solidFill>
                  <a:srgbClr val="002060"/>
                </a:solidFill>
              </a:rPr>
              <a:t>эндометрия 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2018г</a:t>
            </a:r>
            <a:r>
              <a:rPr lang="ru-RU" dirty="0">
                <a:solidFill>
                  <a:srgbClr val="002060"/>
                </a:solidFill>
              </a:rPr>
              <a:t>. - LS, клиновидная резекция </a:t>
            </a:r>
            <a:r>
              <a:rPr lang="ru-RU" dirty="0" smtClean="0">
                <a:solidFill>
                  <a:srgbClr val="002060"/>
                </a:solidFill>
              </a:rPr>
              <a:t>яичников (по месту жительства, Дагестан).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Паритет: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Беременность 1, наступила самопроизвольн</a:t>
            </a:r>
            <a:r>
              <a:rPr lang="ru-RU" dirty="0" smtClean="0"/>
              <a:t>о.</a:t>
            </a:r>
          </a:p>
          <a:p>
            <a:r>
              <a:rPr lang="ru-RU" dirty="0">
                <a:solidFill>
                  <a:srgbClr val="002060"/>
                </a:solidFill>
              </a:rPr>
              <a:t>I триместр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8-9 недель беременности госпитализация </a:t>
            </a:r>
            <a:r>
              <a:rPr lang="ru-RU" dirty="0">
                <a:solidFill>
                  <a:srgbClr val="002060"/>
                </a:solidFill>
              </a:rPr>
              <a:t>в ГО ГБУЗ №15 </a:t>
            </a:r>
            <a:r>
              <a:rPr lang="ru-RU" dirty="0" err="1" smtClean="0">
                <a:solidFill>
                  <a:srgbClr val="002060"/>
                </a:solidFill>
              </a:rPr>
              <a:t>г.Москвы</a:t>
            </a:r>
            <a:r>
              <a:rPr lang="ru-RU" dirty="0" smtClean="0">
                <a:solidFill>
                  <a:srgbClr val="002060"/>
                </a:solidFill>
              </a:rPr>
              <a:t> по поводу  раннего токсикоза беременных </a:t>
            </a:r>
            <a:r>
              <a:rPr lang="ru-RU" dirty="0">
                <a:solidFill>
                  <a:srgbClr val="002060"/>
                </a:solidFill>
              </a:rPr>
              <a:t>тяжелой степени, </a:t>
            </a:r>
            <a:r>
              <a:rPr lang="ru-RU" dirty="0" smtClean="0">
                <a:solidFill>
                  <a:srgbClr val="002060"/>
                </a:solidFill>
              </a:rPr>
              <a:t>потери </a:t>
            </a:r>
            <a:r>
              <a:rPr lang="ru-RU" dirty="0">
                <a:solidFill>
                  <a:srgbClr val="002060"/>
                </a:solidFill>
              </a:rPr>
              <a:t>массы тела на </a:t>
            </a:r>
            <a:r>
              <a:rPr lang="ru-RU" dirty="0" smtClean="0">
                <a:solidFill>
                  <a:srgbClr val="002060"/>
                </a:solidFill>
              </a:rPr>
              <a:t>13 </a:t>
            </a:r>
            <a:r>
              <a:rPr lang="ru-RU" dirty="0">
                <a:solidFill>
                  <a:srgbClr val="002060"/>
                </a:solidFill>
              </a:rPr>
              <a:t>кг </a:t>
            </a:r>
            <a:r>
              <a:rPr lang="ru-RU" dirty="0" smtClean="0">
                <a:solidFill>
                  <a:srgbClr val="002060"/>
                </a:solidFill>
              </a:rPr>
              <a:t>в течение  </a:t>
            </a:r>
            <a:r>
              <a:rPr lang="ru-RU" dirty="0">
                <a:solidFill>
                  <a:srgbClr val="002060"/>
                </a:solidFill>
              </a:rPr>
              <a:t>1 </a:t>
            </a:r>
            <a:r>
              <a:rPr lang="ru-RU" dirty="0" err="1">
                <a:solidFill>
                  <a:srgbClr val="002060"/>
                </a:solidFill>
              </a:rPr>
              <a:t>мес</a:t>
            </a:r>
            <a:r>
              <a:rPr lang="ru-RU" dirty="0">
                <a:solidFill>
                  <a:srgbClr val="002060"/>
                </a:solidFill>
              </a:rPr>
              <a:t>, </a:t>
            </a:r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10-12 </a:t>
            </a:r>
            <a:r>
              <a:rPr lang="ru-RU" dirty="0">
                <a:solidFill>
                  <a:srgbClr val="002060"/>
                </a:solidFill>
              </a:rPr>
              <a:t>недель – повторная госпитализация, </a:t>
            </a:r>
            <a:r>
              <a:rPr lang="ru-RU" dirty="0" err="1">
                <a:solidFill>
                  <a:srgbClr val="002060"/>
                </a:solidFill>
              </a:rPr>
              <a:t>стац</a:t>
            </a:r>
            <a:r>
              <a:rPr lang="ru-RU" dirty="0">
                <a:solidFill>
                  <a:srgbClr val="002060"/>
                </a:solidFill>
              </a:rPr>
              <a:t>. лечение, продолжена терапия токсикоза тяжелой степени.</a:t>
            </a:r>
          </a:p>
          <a:p>
            <a:pPr lvl="1"/>
            <a:r>
              <a:rPr lang="ru-RU" dirty="0" err="1">
                <a:solidFill>
                  <a:srgbClr val="002060"/>
                </a:solidFill>
              </a:rPr>
              <a:t>Пренатальный</a:t>
            </a:r>
            <a:r>
              <a:rPr lang="ru-RU" dirty="0">
                <a:solidFill>
                  <a:srgbClr val="002060"/>
                </a:solidFill>
              </a:rPr>
              <a:t> скрининг I триместра: норма.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92539" cy="997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06" y="0"/>
            <a:ext cx="1359394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5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1" y="1198739"/>
            <a:ext cx="5933038" cy="4978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12.10.18 - начата комплексная терапия токсикоза тяжелой степени (</a:t>
            </a:r>
            <a:r>
              <a:rPr lang="ru-RU" sz="2000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инфузионная</a:t>
            </a:r>
            <a: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, метаболическая, </a:t>
            </a:r>
            <a:r>
              <a:rPr lang="ru-RU" sz="2000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антиэметическая</a:t>
            </a:r>
            <a: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терапия).</a:t>
            </a:r>
          </a:p>
          <a:p>
            <a:pPr marL="0" indent="0">
              <a:buNone/>
            </a:pPr>
            <a:endParaRPr lang="ru-RU" sz="2000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13.10.18 - появились жалобы на нечеткость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зрения, головокружение, слабость, шаткость при ходьбе.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Monotype Corsiva" panose="03010101010201010101" pitchFamily="66" charset="0"/>
              </a:rPr>
              <a:t>13.10.18 - перевод в ПИТ в связи с </a:t>
            </a:r>
            <a: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тяжестью состояния</a:t>
            </a:r>
            <a:b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endParaRPr lang="ru-RU" sz="2000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 комплекс лечебных мероприятий добавлен ПА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(3 курса</a:t>
            </a:r>
            <a: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)</a:t>
            </a:r>
            <a:endParaRPr lang="ru-RU" sz="2000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92539" cy="997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784" y="0"/>
            <a:ext cx="1131216" cy="997527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841916"/>
              </p:ext>
            </p:extLst>
          </p:nvPr>
        </p:nvGraphicFramePr>
        <p:xfrm>
          <a:off x="6392747" y="934356"/>
          <a:ext cx="5205742" cy="4475257"/>
        </p:xfrm>
        <a:graphic>
          <a:graphicData uri="http://schemas.openxmlformats.org/drawingml/2006/table">
            <a:tbl>
              <a:tblPr bandRow="1" bandCol="1">
                <a:tableStyleId>{5A111915-BE36-4E01-A7E5-04B1672EAD32}</a:tableStyleId>
              </a:tblPr>
              <a:tblGrid>
                <a:gridCol w="1119854">
                  <a:extLst>
                    <a:ext uri="{9D8B030D-6E8A-4147-A177-3AD203B41FA5}">
                      <a16:colId xmlns="" xmlns:a16="http://schemas.microsoft.com/office/drawing/2014/main" val="125140896"/>
                    </a:ext>
                  </a:extLst>
                </a:gridCol>
                <a:gridCol w="715702">
                  <a:extLst>
                    <a:ext uri="{9D8B030D-6E8A-4147-A177-3AD203B41FA5}">
                      <a16:colId xmlns="" xmlns:a16="http://schemas.microsoft.com/office/drawing/2014/main" val="3944584688"/>
                    </a:ext>
                  </a:extLst>
                </a:gridCol>
                <a:gridCol w="719734">
                  <a:extLst>
                    <a:ext uri="{9D8B030D-6E8A-4147-A177-3AD203B41FA5}">
                      <a16:colId xmlns="" xmlns:a16="http://schemas.microsoft.com/office/drawing/2014/main" val="837785239"/>
                    </a:ext>
                  </a:extLst>
                </a:gridCol>
                <a:gridCol w="696887">
                  <a:extLst>
                    <a:ext uri="{9D8B030D-6E8A-4147-A177-3AD203B41FA5}">
                      <a16:colId xmlns="" xmlns:a16="http://schemas.microsoft.com/office/drawing/2014/main" val="1226649353"/>
                    </a:ext>
                  </a:extLst>
                </a:gridCol>
                <a:gridCol w="696886">
                  <a:extLst>
                    <a:ext uri="{9D8B030D-6E8A-4147-A177-3AD203B41FA5}">
                      <a16:colId xmlns="" xmlns:a16="http://schemas.microsoft.com/office/drawing/2014/main" val="3486097355"/>
                    </a:ext>
                  </a:extLst>
                </a:gridCol>
                <a:gridCol w="6283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2834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26170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Параметры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                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Плазмаферез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17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11.10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13.10.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15.10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19.10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23.10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05.11.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731670487"/>
                  </a:ext>
                </a:extLst>
              </a:tr>
              <a:tr h="43242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АЛТ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(0-40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Ед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/л)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605 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368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287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129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35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454931724"/>
                  </a:ext>
                </a:extLst>
              </a:tr>
              <a:tr h="43242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АСТ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(0-40 </a:t>
                      </a:r>
                      <a:r>
                        <a:rPr lang="ru-RU" sz="1200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Ед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/л)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183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110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97,6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36,3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35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24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187530091"/>
                  </a:ext>
                </a:extLst>
              </a:tr>
              <a:tr h="60539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ЛДГ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(207-414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Ед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/л)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450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357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374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290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250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220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848504870"/>
                  </a:ext>
                </a:extLst>
              </a:tr>
              <a:tr h="60539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Общ. билирубин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(3,4-21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мкмоль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/л)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31,5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24,5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17,9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10,7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5,4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5,2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232710266"/>
                  </a:ext>
                </a:extLst>
              </a:tr>
              <a:tr h="60539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К</a:t>
                      </a:r>
                      <a:r>
                        <a:rPr lang="ru-RU" sz="1200" cap="none" baseline="38000" dirty="0" smtClean="0">
                          <a:solidFill>
                            <a:srgbClr val="002060"/>
                          </a:solidFill>
                          <a:effectLst/>
                        </a:rPr>
                        <a:t>+</a:t>
                      </a:r>
                      <a:endParaRPr lang="ru-RU" sz="1200" cap="none" baseline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r>
                        <a:rPr lang="ru-RU" sz="1200" cap="none" baseline="0" dirty="0" smtClean="0">
                          <a:solidFill>
                            <a:srgbClr val="002060"/>
                          </a:solidFill>
                          <a:effectLst/>
                        </a:rPr>
                        <a:t>(3,6-5,5 </a:t>
                      </a:r>
                      <a:r>
                        <a:rPr lang="ru-RU" sz="1200" cap="none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ммоль</a:t>
                      </a:r>
                      <a:r>
                        <a:rPr lang="ru-RU" sz="1200" cap="none" baseline="0" dirty="0" smtClean="0">
                          <a:solidFill>
                            <a:srgbClr val="002060"/>
                          </a:solidFill>
                          <a:effectLst/>
                        </a:rPr>
                        <a:t>/л)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2,3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2,7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3,4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3,7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4,1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4,2</a:t>
                      </a:r>
                    </a:p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366518229"/>
                  </a:ext>
                </a:extLst>
              </a:tr>
              <a:tr h="60539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Концентрация тиамина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26-85 мкг/л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26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38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Овал 14"/>
          <p:cNvSpPr/>
          <p:nvPr/>
        </p:nvSpPr>
        <p:spPr>
          <a:xfrm>
            <a:off x="7540250" y="1746063"/>
            <a:ext cx="633738" cy="28518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985000"/>
              </p:ext>
            </p:extLst>
          </p:nvPr>
        </p:nvGraphicFramePr>
        <p:xfrm>
          <a:off x="624689" y="719666"/>
          <a:ext cx="10764569" cy="5400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674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970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002060"/>
                          </a:solidFill>
                          <a:effectLst/>
                        </a:rPr>
                        <a:t>Консультация офтальмолога</a:t>
                      </a:r>
                      <a:endParaRPr lang="ru-RU" b="0" i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Нистагм толчкообразный, анизокория, асимметрия зрачковой реакции на свет 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002060"/>
                          </a:solidFill>
                          <a:effectLst/>
                        </a:rPr>
                        <a:t>Консультация невролога</a:t>
                      </a:r>
                      <a:endParaRPr lang="ru-RU" b="0" i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cs typeface="Times New Roman" panose="02020603050405020304" pitchFamily="18" charset="0"/>
                        </a:rPr>
                        <a:t>ЧМН - сглаженность правой н/г складки, легкая анизокория D&gt;S, со снижением реакции на свет. Выраженный астенический синдром. Сухожильные рефлексы снижены. Мышечный тонус снижен диффузно.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  <a:cs typeface="Times New Roman" panose="02020603050405020304" pitchFamily="18" charset="0"/>
                        </a:rPr>
                        <a:t>Координаторные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cs typeface="Times New Roman" panose="02020603050405020304" pitchFamily="18" charset="0"/>
                        </a:rPr>
                        <a:t> пробы (ПНП) не симметричны. Грубый среднеразмашистый горизонтальный нистагм, усиливающийся при взгляде в стороны, вертикальный нистагм при взгляде вверх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cs typeface="Times New Roman" panose="02020603050405020304" pitchFamily="18" charset="0"/>
                        </a:rPr>
                        <a:t>Диагноз: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дисметаболическая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энцефалопатия. Энцефалопатия Вернике, атипичное течение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002060"/>
                          </a:solidFill>
                          <a:effectLst/>
                        </a:rPr>
                        <a:t>МРТ головного мозга</a:t>
                      </a:r>
                      <a:endParaRPr lang="ru-RU" b="0" i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МР-данных за очаговые изменения и объемные образования не получено. МР- картина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перивентрикулярных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зон измененного МР-сигнала как последствия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дисметаболического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генеза, последствия воспалительных </a:t>
                      </a:r>
                      <a:r>
                        <a:rPr lang="ru-RU" u="sng" dirty="0" smtClean="0">
                          <a:solidFill>
                            <a:srgbClr val="002060"/>
                          </a:solidFill>
                        </a:rPr>
                        <a:t>изменений ячеек сосцевидных отростков и пирамид височных костей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Концентрация тиамина </a:t>
                      </a:r>
                    </a:p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(26-85 мкг)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 мкг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Тиамин 100 мг в/в с 15.10.2018  до 26 </a:t>
                      </a:r>
                      <a:r>
                        <a:rPr lang="ru-RU" sz="1800" dirty="0" err="1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нед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беременности</a:t>
                      </a:r>
                      <a:endParaRPr lang="ru-RU" sz="180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0079" cy="57482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656" y="1"/>
            <a:ext cx="821344" cy="72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1087</Words>
  <Application>Microsoft Office PowerPoint</Application>
  <PresentationFormat>Широкоэкранный</PresentationFormat>
  <Paragraphs>175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Monotype Corsiva</vt:lpstr>
      <vt:lpstr>Times New Roman</vt:lpstr>
      <vt:lpstr>Тема Office</vt:lpstr>
      <vt:lpstr> ФЕДЕРАЛЬНОЕ ГОСУДАРСТВЕННОЕ БЮДЖЕТНОЕ УЧРЕЖДЕНИЕ «НАЦИОНАЛЬНЫЙ МЕДИЦИНСКИЙ ИССЛЕДОВАТЕЛЬСКИЙ ЦЕНТР АКУШЕРСТВА, ГИНЕКОЛОГИИ И ПЕРИНАТОЛОГИИ имени академика В.И. Кулакова» МИНИСТЕРСТВА ЗДРАВООХРАНЕНИЯ РОССИЙСКОЙ ФЕДЕРАЦИИ   Энцефалопатия Вернике  как редкое осложнение при тяжелом токсикозе беременных</vt:lpstr>
      <vt:lpstr>Энцефалопатия Вернике</vt:lpstr>
      <vt:lpstr>Витамин В1</vt:lpstr>
      <vt:lpstr>Презентация PowerPoint</vt:lpstr>
      <vt:lpstr>Энцефалопатия Вернике:</vt:lpstr>
      <vt:lpstr>Пациентка З, 22 лет,  поступила в 1ОАПБ с жалобами на  тошноту, слюнотечение, рвоту до 9 раз в сутки, потерю в весе 15 кг, сонливость.</vt:lpstr>
      <vt:lpstr>Анамнез:</vt:lpstr>
      <vt:lpstr>Презентация PowerPoint</vt:lpstr>
      <vt:lpstr>Презентация PowerPoint</vt:lpstr>
      <vt:lpstr>Клинический диагноз:</vt:lpstr>
      <vt:lpstr>Презентация PowerPoint</vt:lpstr>
      <vt:lpstr>Осмотр невролога  спустя 6 нед после родов:</vt:lpstr>
      <vt:lpstr>Заключение.</vt:lpstr>
      <vt:lpstr>Выражаем особую благодарность: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Энцефалопатия Вернике как редкое осложнение при тяжелом токсикозе беременных.</dc:title>
  <dc:creator>Пользователь</dc:creator>
  <cp:lastModifiedBy>Ходжаева Зульфия Сагдуллаевна</cp:lastModifiedBy>
  <cp:revision>103</cp:revision>
  <dcterms:created xsi:type="dcterms:W3CDTF">2019-04-14T18:49:26Z</dcterms:created>
  <dcterms:modified xsi:type="dcterms:W3CDTF">2019-05-14T05:27:48Z</dcterms:modified>
</cp:coreProperties>
</file>