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74" r:id="rId3"/>
    <p:sldId id="282" r:id="rId4"/>
    <p:sldId id="283" r:id="rId5"/>
    <p:sldId id="281" r:id="rId6"/>
    <p:sldId id="278" r:id="rId7"/>
    <p:sldId id="279" r:id="rId8"/>
    <p:sldId id="284" r:id="rId9"/>
    <p:sldId id="280" r:id="rId10"/>
    <p:sldId id="271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11/11/19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11/11/19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11/11/19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11/11/19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11/11/19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11/11/19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11/11/19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11/11/19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11/11/19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11/11/19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11/11/19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11/11/19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11/11/19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593273" y="1454728"/>
            <a:ext cx="5911824" cy="3734911"/>
          </a:xfrm>
          <a:prstGeom prst="rect">
            <a:avLst/>
          </a:prstGeom>
          <a:solidFill>
            <a:schemeClr val="accent5">
              <a:lumMod val="50000"/>
              <a:alpha val="94000"/>
            </a:schemeClr>
          </a:solidFill>
          <a:ln w="180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39454" y="1524000"/>
            <a:ext cx="5795819" cy="3602182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731818" y="1708728"/>
            <a:ext cx="5657273" cy="218783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u="sng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Клинический случай</a:t>
            </a:r>
            <a:r>
              <a:rPr lang="ru-RU" sz="28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Криоконсервация </a:t>
            </a:r>
            <a:r>
              <a:rPr lang="ru-RU" sz="2800" b="1" dirty="0" err="1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эуплоидного</a:t>
            </a:r>
            <a:r>
              <a:rPr lang="ru-RU" sz="2800" b="1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эмбриона у пациентки с раком яичника с применением двухступенчатой системы дозревания яйцеклеток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74370" y="6100626"/>
            <a:ext cx="124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1F497D"/>
                </a:solidFill>
              </a:rPr>
              <a:t>12.11.201</a:t>
            </a:r>
            <a:r>
              <a:rPr lang="en-US" b="1" dirty="0">
                <a:solidFill>
                  <a:srgbClr val="1F497D"/>
                </a:solidFill>
              </a:rPr>
              <a:t>9</a:t>
            </a:r>
            <a:endParaRPr lang="ru-RU" b="1" dirty="0">
              <a:solidFill>
                <a:srgbClr val="1F497D"/>
              </a:solidFill>
            </a:endParaRPr>
          </a:p>
        </p:txBody>
      </p:sp>
      <p:pic>
        <p:nvPicPr>
          <p:cNvPr id="3" name="Изображение 2" descr="опарина лого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7917" b="21404"/>
          <a:stretch/>
        </p:blipFill>
        <p:spPr>
          <a:xfrm>
            <a:off x="7515045" y="145749"/>
            <a:ext cx="1498844" cy="1133706"/>
          </a:xfrm>
          <a:prstGeom prst="rect">
            <a:avLst/>
          </a:prstGeom>
        </p:spPr>
      </p:pic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0942" y="4087092"/>
            <a:ext cx="5758135" cy="1156149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>
                <a:solidFill>
                  <a:srgbClr val="FFFFFF"/>
                </a:solidFill>
              </a:rPr>
              <a:t>Кириллова </a:t>
            </a:r>
            <a:r>
              <a:rPr lang="ru-RU" sz="2400" dirty="0" smtClean="0">
                <a:solidFill>
                  <a:srgbClr val="FFFFFF"/>
                </a:solidFill>
              </a:rPr>
              <a:t>Анастасия Олеговна</a:t>
            </a:r>
          </a:p>
          <a:p>
            <a:r>
              <a:rPr lang="ru-RU" sz="2400" dirty="0" smtClean="0">
                <a:solidFill>
                  <a:srgbClr val="FFFFFF"/>
                </a:solidFill>
              </a:rPr>
              <a:t>к.б.н., старший научный сотрудник 1 ГО</a:t>
            </a:r>
          </a:p>
          <a:p>
            <a:r>
              <a:rPr lang="ru-RU" sz="2400" dirty="0" smtClean="0">
                <a:solidFill>
                  <a:srgbClr val="FFFFFF"/>
                </a:solidFill>
              </a:rPr>
              <a:t>руководитель </a:t>
            </a:r>
            <a:r>
              <a:rPr lang="ru-RU" sz="2400" dirty="0" smtClean="0">
                <a:solidFill>
                  <a:srgbClr val="FFFFFF"/>
                </a:solidFill>
              </a:rPr>
              <a:t>к.м.н. </a:t>
            </a:r>
            <a:r>
              <a:rPr lang="ru-RU" sz="2400" dirty="0" err="1" smtClean="0">
                <a:solidFill>
                  <a:srgbClr val="FFFFFF"/>
                </a:solidFill>
              </a:rPr>
              <a:t>Абубакиров</a:t>
            </a:r>
            <a:r>
              <a:rPr lang="ru-RU" sz="2400" dirty="0" smtClean="0">
                <a:solidFill>
                  <a:srgbClr val="FFFFFF"/>
                </a:solidFill>
              </a:rPr>
              <a:t> </a:t>
            </a:r>
            <a:r>
              <a:rPr lang="ru-RU" sz="2400" dirty="0">
                <a:solidFill>
                  <a:srgbClr val="FFFFFF"/>
                </a:solidFill>
              </a:rPr>
              <a:t>Айдар </a:t>
            </a:r>
            <a:r>
              <a:rPr lang="ru-RU" sz="2400" dirty="0" err="1">
                <a:solidFill>
                  <a:srgbClr val="FFFFFF"/>
                </a:solidFill>
              </a:rPr>
              <a:t>Назимович</a:t>
            </a:r>
            <a:endParaRPr lang="ru-R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1"/>
            <a:ext cx="9144000" cy="1392072"/>
          </a:xfrm>
          <a:prstGeom prst="rect">
            <a:avLst/>
          </a:prstGeom>
          <a:solidFill>
            <a:schemeClr val="accent5">
              <a:lumMod val="50000"/>
              <a:alpha val="94000"/>
            </a:schemeClr>
          </a:solidFill>
          <a:ln w="1809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3274" y="328661"/>
            <a:ext cx="4897553" cy="795801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Благодарности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4128" y="206343"/>
            <a:ext cx="8725156" cy="953717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7596" y="1681788"/>
            <a:ext cx="7348508" cy="458541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914400" y="1784753"/>
            <a:ext cx="8229600" cy="4684977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charset="2"/>
              <a:buChar char="§"/>
            </a:pPr>
            <a:r>
              <a:rPr lang="ru-RU" sz="2400" b="1" dirty="0" smtClean="0">
                <a:solidFill>
                  <a:srgbClr val="103268"/>
                </a:solidFill>
                <a:latin typeface="Calibri" charset="0"/>
              </a:rPr>
              <a:t>Институт Репродукции</a:t>
            </a:r>
            <a:r>
              <a:rPr lang="en-US" sz="2400" b="1" dirty="0" smtClean="0">
                <a:solidFill>
                  <a:srgbClr val="103268"/>
                </a:solidFill>
                <a:latin typeface="Calibri" charset="0"/>
              </a:rPr>
              <a:t>          </a:t>
            </a:r>
            <a:endParaRPr lang="ru-RU" sz="2400" b="1" dirty="0" smtClean="0">
              <a:solidFill>
                <a:srgbClr val="103268"/>
              </a:solidFill>
              <a:latin typeface="Calibri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103268"/>
                </a:solidFill>
                <a:latin typeface="Calibri" charset="0"/>
              </a:rPr>
              <a:t>к.м.н</a:t>
            </a:r>
            <a:r>
              <a:rPr lang="ru-RU" sz="2400" dirty="0">
                <a:solidFill>
                  <a:srgbClr val="103268"/>
                </a:solidFill>
                <a:latin typeface="Calibri" charset="0"/>
              </a:rPr>
              <a:t>. </a:t>
            </a:r>
            <a:r>
              <a:rPr lang="ru-RU" sz="2400" dirty="0" err="1">
                <a:solidFill>
                  <a:srgbClr val="103268"/>
                </a:solidFill>
                <a:latin typeface="Calibri" charset="0"/>
              </a:rPr>
              <a:t>Абубакиров</a:t>
            </a:r>
            <a:r>
              <a:rPr lang="ru-RU" sz="2400" dirty="0">
                <a:solidFill>
                  <a:srgbClr val="103268"/>
                </a:solidFill>
                <a:latin typeface="Calibri" charset="0"/>
              </a:rPr>
              <a:t> А.Н.</a:t>
            </a:r>
            <a:r>
              <a:rPr lang="en-US" sz="2400" dirty="0">
                <a:solidFill>
                  <a:srgbClr val="103268"/>
                </a:solidFill>
                <a:latin typeface="Calibri" charset="0"/>
              </a:rPr>
              <a:t> </a:t>
            </a:r>
            <a:r>
              <a:rPr lang="ru-RU" sz="2400" dirty="0" smtClean="0">
                <a:solidFill>
                  <a:srgbClr val="103268"/>
                </a:solidFill>
                <a:latin typeface="Calibri" charset="0"/>
              </a:rPr>
              <a:t>                               Ковальская </a:t>
            </a:r>
            <a:r>
              <a:rPr lang="ru-RU" sz="2400" dirty="0">
                <a:solidFill>
                  <a:srgbClr val="103268"/>
                </a:solidFill>
                <a:latin typeface="Calibri" charset="0"/>
              </a:rPr>
              <a:t>Е.В</a:t>
            </a:r>
            <a:r>
              <a:rPr lang="ru-RU" sz="2400" dirty="0" smtClean="0">
                <a:solidFill>
                  <a:srgbClr val="103268"/>
                </a:solidFill>
                <a:latin typeface="Calibri" charset="0"/>
              </a:rPr>
              <a:t>.                       </a:t>
            </a: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rgbClr val="103268"/>
                </a:solidFill>
                <a:latin typeface="Calibri" charset="0"/>
              </a:rPr>
              <a:t>Буняева</a:t>
            </a:r>
            <a:r>
              <a:rPr lang="ru-RU" sz="2400" dirty="0" smtClean="0">
                <a:solidFill>
                  <a:srgbClr val="103268"/>
                </a:solidFill>
                <a:latin typeface="Calibri" charset="0"/>
              </a:rPr>
              <a:t> </a:t>
            </a:r>
            <a:r>
              <a:rPr lang="ru-RU" sz="2400" dirty="0">
                <a:solidFill>
                  <a:srgbClr val="103268"/>
                </a:solidFill>
                <a:latin typeface="Calibri" charset="0"/>
              </a:rPr>
              <a:t>Е.С.</a:t>
            </a:r>
          </a:p>
          <a:p>
            <a:pPr marL="0" indent="0" algn="just">
              <a:buNone/>
            </a:pPr>
            <a:endParaRPr lang="ru-RU" sz="2400" dirty="0" smtClean="0">
              <a:solidFill>
                <a:srgbClr val="103268"/>
              </a:solidFill>
              <a:latin typeface="Calibri" charset="0"/>
            </a:endParaRPr>
          </a:p>
          <a:p>
            <a:pPr algn="just">
              <a:buFont typeface="Wingdings" charset="2"/>
              <a:buChar char="§"/>
            </a:pPr>
            <a:r>
              <a:rPr lang="ru-RU" sz="2400" b="1" dirty="0" smtClean="0">
                <a:solidFill>
                  <a:srgbClr val="103268"/>
                </a:solidFill>
                <a:latin typeface="Calibri" charset="0"/>
              </a:rPr>
              <a:t>Институт </a:t>
            </a:r>
            <a:r>
              <a:rPr lang="ru-RU" sz="2400" b="1" dirty="0" err="1" smtClean="0">
                <a:solidFill>
                  <a:srgbClr val="103268"/>
                </a:solidFill>
                <a:latin typeface="Calibri" charset="0"/>
              </a:rPr>
              <a:t>Онкогинекологии</a:t>
            </a:r>
            <a:r>
              <a:rPr lang="ru-RU" sz="2400" b="1" dirty="0" smtClean="0">
                <a:solidFill>
                  <a:srgbClr val="103268"/>
                </a:solidFill>
                <a:latin typeface="Calibri" charset="0"/>
              </a:rPr>
              <a:t> и Маммологии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103268"/>
                </a:solidFill>
                <a:latin typeface="Calibri" charset="0"/>
              </a:rPr>
              <a:t> к.м.н</a:t>
            </a:r>
            <a:r>
              <a:rPr lang="ru-RU" sz="2400" dirty="0">
                <a:solidFill>
                  <a:srgbClr val="103268"/>
                </a:solidFill>
                <a:latin typeface="Calibri" charset="0"/>
              </a:rPr>
              <a:t>. </a:t>
            </a:r>
            <a:r>
              <a:rPr lang="ru-RU" sz="2400" dirty="0" err="1" smtClean="0">
                <a:solidFill>
                  <a:srgbClr val="103268"/>
                </a:solidFill>
                <a:latin typeface="Calibri" charset="0"/>
              </a:rPr>
              <a:t>Хабас</a:t>
            </a:r>
            <a:r>
              <a:rPr lang="ru-RU" sz="2400" dirty="0" smtClean="0">
                <a:solidFill>
                  <a:srgbClr val="103268"/>
                </a:solidFill>
                <a:latin typeface="Calibri" charset="0"/>
              </a:rPr>
              <a:t> Г. Н.                                            </a:t>
            </a:r>
            <a:endParaRPr lang="ru-RU" sz="2400" dirty="0" smtClean="0">
              <a:solidFill>
                <a:srgbClr val="103268"/>
              </a:solidFill>
              <a:latin typeface="Calibri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rgbClr val="103268"/>
              </a:solidFill>
              <a:latin typeface="Calibri" charset="0"/>
            </a:endParaRPr>
          </a:p>
          <a:p>
            <a:pPr algn="just">
              <a:buFont typeface="Wingdings" charset="2"/>
              <a:buChar char="§"/>
            </a:pPr>
            <a:r>
              <a:rPr lang="ru-RU" sz="2400" b="1" dirty="0">
                <a:solidFill>
                  <a:srgbClr val="103268"/>
                </a:solidFill>
                <a:latin typeface="Calibri" charset="0"/>
              </a:rPr>
              <a:t>Институт </a:t>
            </a:r>
            <a:r>
              <a:rPr lang="ru-RU" sz="2400" b="1" dirty="0" smtClean="0">
                <a:solidFill>
                  <a:srgbClr val="103268"/>
                </a:solidFill>
                <a:latin typeface="Calibri" charset="0"/>
              </a:rPr>
              <a:t>Репродуктивной генетики</a:t>
            </a:r>
            <a:r>
              <a:rPr lang="en-US" sz="2400" b="1" dirty="0" smtClean="0">
                <a:solidFill>
                  <a:srgbClr val="103268"/>
                </a:solidFill>
                <a:latin typeface="Calibri" charset="0"/>
              </a:rPr>
              <a:t>        </a:t>
            </a:r>
            <a:endParaRPr lang="ru-RU" sz="2400" b="1" dirty="0">
              <a:solidFill>
                <a:srgbClr val="103268"/>
              </a:solidFill>
              <a:latin typeface="Calibri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rgbClr val="103268"/>
                </a:solidFill>
                <a:latin typeface="Calibri" charset="0"/>
              </a:rPr>
              <a:t>проф. д</a:t>
            </a:r>
            <a:r>
              <a:rPr lang="ru-RU" sz="2400" dirty="0" smtClean="0">
                <a:solidFill>
                  <a:srgbClr val="103268"/>
                </a:solidFill>
                <a:latin typeface="Calibri" charset="0"/>
              </a:rPr>
              <a:t>.б.н</a:t>
            </a:r>
            <a:r>
              <a:rPr lang="ru-RU" sz="2400" dirty="0">
                <a:solidFill>
                  <a:srgbClr val="103268"/>
                </a:solidFill>
                <a:latin typeface="Calibri" charset="0"/>
              </a:rPr>
              <a:t>. </a:t>
            </a:r>
            <a:r>
              <a:rPr lang="ru-RU" sz="2400" dirty="0" smtClean="0">
                <a:solidFill>
                  <a:srgbClr val="103268"/>
                </a:solidFill>
                <a:latin typeface="Calibri" charset="0"/>
              </a:rPr>
              <a:t> Трофимов Д. Ю.                      Екимов А. Н</a:t>
            </a:r>
            <a:r>
              <a:rPr lang="ru-RU" sz="2400" dirty="0" smtClean="0">
                <a:solidFill>
                  <a:srgbClr val="103268"/>
                </a:solidFill>
                <a:latin typeface="Calibri" charset="0"/>
              </a:rPr>
              <a:t>.</a:t>
            </a:r>
          </a:p>
          <a:p>
            <a:pPr marL="0" indent="0" algn="just">
              <a:buNone/>
            </a:pPr>
            <a:endParaRPr lang="ru-RU" sz="2400" dirty="0" smtClean="0">
              <a:solidFill>
                <a:srgbClr val="103268"/>
              </a:solidFill>
              <a:latin typeface="Calibri" charset="0"/>
            </a:endParaRPr>
          </a:p>
          <a:p>
            <a:pPr algn="just">
              <a:buFont typeface="Wingdings" charset="2"/>
              <a:buChar char="§"/>
            </a:pPr>
            <a:r>
              <a:rPr lang="ru-RU" sz="2400" b="1" dirty="0">
                <a:solidFill>
                  <a:srgbClr val="103268"/>
                </a:solidFill>
                <a:latin typeface="Calibri" charset="0"/>
              </a:rPr>
              <a:t>Брюссельский </a:t>
            </a:r>
            <a:r>
              <a:rPr lang="ru-RU" sz="2400" b="1" dirty="0" err="1">
                <a:solidFill>
                  <a:srgbClr val="103268"/>
                </a:solidFill>
                <a:latin typeface="Calibri" charset="0"/>
              </a:rPr>
              <a:t>своб</a:t>
            </a:r>
            <a:r>
              <a:rPr lang="en-US" sz="2400" b="1" dirty="0" err="1">
                <a:solidFill>
                  <a:srgbClr val="103268"/>
                </a:solidFill>
                <a:latin typeface="Calibri" charset="0"/>
              </a:rPr>
              <a:t>одны</a:t>
            </a:r>
            <a:r>
              <a:rPr lang="ru-RU" sz="2400" b="1" dirty="0">
                <a:solidFill>
                  <a:srgbClr val="103268"/>
                </a:solidFill>
                <a:latin typeface="Calibri" charset="0"/>
              </a:rPr>
              <a:t>й</a:t>
            </a:r>
            <a:r>
              <a:rPr lang="en-US" sz="2400" b="1" dirty="0">
                <a:solidFill>
                  <a:srgbClr val="103268"/>
                </a:solidFill>
                <a:latin typeface="Calibri" charset="0"/>
              </a:rPr>
              <a:t> </a:t>
            </a:r>
            <a:r>
              <a:rPr lang="en-US" sz="2400" b="1" dirty="0" err="1" smtClean="0">
                <a:solidFill>
                  <a:srgbClr val="103268"/>
                </a:solidFill>
                <a:latin typeface="Calibri" charset="0"/>
              </a:rPr>
              <a:t>университет</a:t>
            </a:r>
            <a:endParaRPr lang="ru-RU" sz="2400" b="1" dirty="0" smtClean="0">
              <a:solidFill>
                <a:srgbClr val="103268"/>
              </a:solidFill>
              <a:latin typeface="Calibri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103268"/>
                </a:solidFill>
                <a:latin typeface="Calibri" charset="0"/>
              </a:rPr>
              <a:t>проф. Йохан </a:t>
            </a:r>
            <a:r>
              <a:rPr lang="ru-RU" sz="2400" dirty="0" err="1" smtClean="0">
                <a:solidFill>
                  <a:srgbClr val="103268"/>
                </a:solidFill>
                <a:latin typeface="Calibri" charset="0"/>
              </a:rPr>
              <a:t>Смиц</a:t>
            </a:r>
            <a:r>
              <a:rPr lang="ru-RU" sz="2400" dirty="0" smtClean="0">
                <a:solidFill>
                  <a:srgbClr val="103268"/>
                </a:solidFill>
                <a:latin typeface="Calibri" charset="0"/>
              </a:rPr>
              <a:t>                                     к.б.н</a:t>
            </a:r>
            <a:r>
              <a:rPr lang="ru-RU" sz="2400" dirty="0">
                <a:solidFill>
                  <a:srgbClr val="103268"/>
                </a:solidFill>
                <a:latin typeface="Calibri" charset="0"/>
              </a:rPr>
              <a:t>. </a:t>
            </a:r>
            <a:r>
              <a:rPr lang="ru-RU" sz="2400" dirty="0" smtClean="0">
                <a:solidFill>
                  <a:srgbClr val="103268"/>
                </a:solidFill>
                <a:latin typeface="Calibri" charset="0"/>
              </a:rPr>
              <a:t> </a:t>
            </a:r>
            <a:r>
              <a:rPr lang="ru-RU" sz="2400" dirty="0" err="1" smtClean="0">
                <a:solidFill>
                  <a:srgbClr val="103268"/>
                </a:solidFill>
                <a:latin typeface="Calibri" charset="0"/>
              </a:rPr>
              <a:t>Хейди</a:t>
            </a:r>
            <a:r>
              <a:rPr lang="ru-RU" sz="2400" dirty="0" smtClean="0">
                <a:solidFill>
                  <a:srgbClr val="103268"/>
                </a:solidFill>
                <a:latin typeface="Calibri" charset="0"/>
              </a:rPr>
              <a:t> Ван </a:t>
            </a:r>
            <a:r>
              <a:rPr lang="ru-RU" sz="2400" dirty="0" err="1" smtClean="0">
                <a:solidFill>
                  <a:srgbClr val="103268"/>
                </a:solidFill>
                <a:latin typeface="Calibri" charset="0"/>
              </a:rPr>
              <a:t>Ранст</a:t>
            </a:r>
            <a:endParaRPr lang="ru-RU" sz="2400" dirty="0" smtClean="0">
              <a:solidFill>
                <a:srgbClr val="103268"/>
              </a:solidFill>
              <a:latin typeface="Calibri" charset="0"/>
            </a:endParaRPr>
          </a:p>
          <a:p>
            <a:pPr algn="just">
              <a:buFont typeface="Wingdings" charset="2"/>
              <a:buChar char="§"/>
            </a:pPr>
            <a:endParaRPr lang="ru-RU" sz="2400" b="1" dirty="0">
              <a:solidFill>
                <a:srgbClr val="103268"/>
              </a:solidFill>
              <a:latin typeface="Calibri" charset="0"/>
            </a:endParaRPr>
          </a:p>
          <a:p>
            <a:pPr marL="0" indent="0" algn="just">
              <a:buNone/>
            </a:pPr>
            <a:endParaRPr lang="ru-RU" sz="2400" b="1" dirty="0">
              <a:solidFill>
                <a:srgbClr val="103268"/>
              </a:solidFill>
              <a:latin typeface="Calibri" charset="0"/>
            </a:endParaRPr>
          </a:p>
          <a:p>
            <a:pPr marL="0" indent="0" algn="just">
              <a:buNone/>
            </a:pPr>
            <a:endParaRPr lang="en-US" sz="2400" dirty="0">
              <a:solidFill>
                <a:srgbClr val="103268"/>
              </a:solidFill>
              <a:latin typeface="Calibri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rgbClr val="103268"/>
              </a:solidFill>
              <a:latin typeface="Calibri" charset="0"/>
            </a:endParaRPr>
          </a:p>
          <a:p>
            <a:pPr marL="0" indent="0" algn="just">
              <a:buNone/>
            </a:pPr>
            <a:endParaRPr lang="ru-RU" sz="2000" dirty="0">
              <a:solidFill>
                <a:srgbClr val="103268"/>
              </a:solidFill>
              <a:latin typeface="Calibri" charset="0"/>
            </a:endParaRPr>
          </a:p>
          <a:p>
            <a:endParaRPr lang="ru-RU" sz="2000" dirty="0">
              <a:solidFill>
                <a:srgbClr val="103268"/>
              </a:solidFill>
              <a:latin typeface="Calibri" charset="0"/>
            </a:endParaRPr>
          </a:p>
          <a:p>
            <a:pPr>
              <a:buFont typeface="Wingdings" charset="2"/>
              <a:buChar char="§"/>
            </a:pPr>
            <a:endParaRPr lang="ru-RU" sz="2000" dirty="0">
              <a:solidFill>
                <a:srgbClr val="103268"/>
              </a:solidFill>
              <a:latin typeface="Calibri" charset="0"/>
            </a:endParaRPr>
          </a:p>
          <a:p>
            <a:endParaRPr lang="ru-RU" sz="2600" dirty="0">
              <a:solidFill>
                <a:srgbClr val="1F497D"/>
              </a:solidFill>
            </a:endParaRPr>
          </a:p>
          <a:p>
            <a:pPr marL="0" indent="0">
              <a:buNone/>
            </a:pP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20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169994" y="1806906"/>
            <a:ext cx="4804012" cy="3244187"/>
          </a:xfrm>
          <a:prstGeom prst="rect">
            <a:avLst/>
          </a:prstGeom>
          <a:solidFill>
            <a:schemeClr val="accent5">
              <a:lumMod val="50000"/>
              <a:alpha val="94000"/>
            </a:schemeClr>
          </a:solidFill>
          <a:ln w="180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93064" y="2016003"/>
            <a:ext cx="4357872" cy="2825992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243434" y="2290338"/>
            <a:ext cx="4667398" cy="17292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Изображение 5" descr="опарина лого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6" t="7917" b="21404"/>
          <a:stretch/>
        </p:blipFill>
        <p:spPr>
          <a:xfrm>
            <a:off x="7515045" y="145749"/>
            <a:ext cx="1498844" cy="113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5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1"/>
            <a:ext cx="9144000" cy="1392072"/>
          </a:xfrm>
          <a:prstGeom prst="rect">
            <a:avLst/>
          </a:prstGeom>
          <a:solidFill>
            <a:schemeClr val="accent5">
              <a:lumMod val="50000"/>
              <a:alpha val="94000"/>
            </a:schemeClr>
          </a:solidFill>
          <a:ln w="1809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182" y="328661"/>
            <a:ext cx="5440645" cy="795801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Рак яичника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4128" y="206343"/>
            <a:ext cx="8725156" cy="953717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9491" y="1707921"/>
            <a:ext cx="8100208" cy="483045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Arial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Е</a:t>
            </a:r>
            <a:r>
              <a:rPr lang="en-US" sz="2200" dirty="0" err="1" smtClean="0">
                <a:solidFill>
                  <a:schemeClr val="tx1"/>
                </a:solidFill>
              </a:rPr>
              <a:t>жегодно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в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России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выявляется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более</a:t>
            </a:r>
            <a:r>
              <a:rPr lang="en-US" sz="2200" dirty="0">
                <a:solidFill>
                  <a:schemeClr val="tx1"/>
                </a:solidFill>
              </a:rPr>
              <a:t> 14 </a:t>
            </a:r>
            <a:r>
              <a:rPr lang="en-US" sz="2200" dirty="0" err="1">
                <a:solidFill>
                  <a:schemeClr val="tx1"/>
                </a:solidFill>
              </a:rPr>
              <a:t>тысяч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новых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случаев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заболевания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раком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яичников</a:t>
            </a:r>
            <a:r>
              <a:rPr lang="en-US" sz="2200" dirty="0" smtClean="0">
                <a:solidFill>
                  <a:schemeClr val="tx1"/>
                </a:solidFill>
              </a:rPr>
              <a:t>;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200" dirty="0" err="1">
                <a:solidFill>
                  <a:schemeClr val="tx1"/>
                </a:solidFill>
              </a:rPr>
              <a:t>Большинство</a:t>
            </a:r>
            <a:r>
              <a:rPr lang="en-US" sz="2200" dirty="0">
                <a:solidFill>
                  <a:schemeClr val="tx1"/>
                </a:solidFill>
              </a:rPr>
              <a:t> (75-</a:t>
            </a:r>
            <a:r>
              <a:rPr lang="en-US" sz="2200" dirty="0" smtClean="0">
                <a:solidFill>
                  <a:schemeClr val="tx1"/>
                </a:solidFill>
              </a:rPr>
              <a:t>87%</a:t>
            </a:r>
            <a:r>
              <a:rPr lang="en-US" sz="2200" dirty="0">
                <a:solidFill>
                  <a:schemeClr val="tx1"/>
                </a:solidFill>
              </a:rPr>
              <a:t>) </a:t>
            </a:r>
            <a:r>
              <a:rPr lang="en-US" sz="2200" dirty="0" err="1">
                <a:solidFill>
                  <a:schemeClr val="tx1"/>
                </a:solidFill>
              </a:rPr>
              <a:t>больных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злокачественными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опухолями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яичников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обращаются за помощью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на </a:t>
            </a:r>
            <a:r>
              <a:rPr lang="en-US" sz="2200" dirty="0" smtClean="0">
                <a:solidFill>
                  <a:schemeClr val="tx1"/>
                </a:solidFill>
              </a:rPr>
              <a:t>III </a:t>
            </a:r>
            <a:r>
              <a:rPr lang="ru-RU" sz="2200" dirty="0" smtClean="0">
                <a:solidFill>
                  <a:schemeClr val="tx1"/>
                </a:solidFill>
              </a:rPr>
              <a:t>и </a:t>
            </a:r>
            <a:r>
              <a:rPr lang="en-US" sz="2200" dirty="0" smtClean="0">
                <a:solidFill>
                  <a:schemeClr val="tx1"/>
                </a:solidFill>
              </a:rPr>
              <a:t>IV </a:t>
            </a:r>
            <a:r>
              <a:rPr lang="en-US" sz="2200" dirty="0" err="1" smtClean="0">
                <a:solidFill>
                  <a:schemeClr val="tx1"/>
                </a:solidFill>
              </a:rPr>
              <a:t>стадиях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 smtClean="0">
                <a:solidFill>
                  <a:schemeClr val="tx1"/>
                </a:solidFill>
              </a:rPr>
              <a:t>заболевания</a:t>
            </a:r>
            <a:r>
              <a:rPr lang="ru-RU" sz="2200" dirty="0">
                <a:solidFill>
                  <a:schemeClr val="tx1"/>
                </a:solidFill>
              </a:rPr>
              <a:t>;</a:t>
            </a:r>
            <a:endParaRPr lang="ru-RU" sz="220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При хирургическом лечении данного заболевания проводится </a:t>
            </a:r>
            <a:r>
              <a:rPr lang="en-US" sz="2200" b="1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п</a:t>
            </a:r>
            <a:r>
              <a:rPr lang="en-US" sz="2200" dirty="0" err="1" smtClean="0">
                <a:solidFill>
                  <a:schemeClr val="tx1"/>
                </a:solidFill>
              </a:rPr>
              <a:t>ангистерэктоми</a:t>
            </a:r>
            <a:r>
              <a:rPr lang="ru-RU" sz="2200" dirty="0">
                <a:solidFill>
                  <a:schemeClr val="tx1"/>
                </a:solidFill>
              </a:rPr>
              <a:t>я</a:t>
            </a:r>
            <a:r>
              <a:rPr lang="ru-RU" sz="2200" dirty="0" smtClean="0">
                <a:solidFill>
                  <a:schemeClr val="tx1"/>
                </a:solidFill>
              </a:rPr>
              <a:t>, что приводит к бесплодию и невозможности иметь генетически своих детей;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Выделение ооцит-кумулюсных комплексов из мозгового слоя яичника с их последующим дозреванием </a:t>
            </a:r>
            <a:r>
              <a:rPr lang="en-US" sz="2200" i="1" dirty="0" smtClean="0">
                <a:solidFill>
                  <a:schemeClr val="tx1"/>
                </a:solidFill>
              </a:rPr>
              <a:t>in vitro </a:t>
            </a:r>
            <a:r>
              <a:rPr lang="en-US" sz="2200" dirty="0" smtClean="0">
                <a:solidFill>
                  <a:schemeClr val="tx1"/>
                </a:solidFill>
              </a:rPr>
              <a:t>(</a:t>
            </a:r>
            <a:r>
              <a:rPr lang="ru-RU" sz="2200" dirty="0" smtClean="0">
                <a:solidFill>
                  <a:schemeClr val="tx1"/>
                </a:solidFill>
              </a:rPr>
              <a:t>программа </a:t>
            </a:r>
            <a:r>
              <a:rPr lang="en-US" sz="2200" dirty="0" smtClean="0">
                <a:solidFill>
                  <a:schemeClr val="tx1"/>
                </a:solidFill>
              </a:rPr>
              <a:t>IVM)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является </a:t>
            </a:r>
            <a:r>
              <a:rPr lang="ru-RU" sz="2200" dirty="0" smtClean="0">
                <a:solidFill>
                  <a:schemeClr val="tx1"/>
                </a:solidFill>
              </a:rPr>
              <a:t>единственным способом сохранения фертильности у пациенток с раком яичника;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200" dirty="0" smtClean="0">
                <a:solidFill>
                  <a:schemeClr val="tx1"/>
                </a:solidFill>
              </a:rPr>
              <a:t>Однако существующие в мировой практике протоколы </a:t>
            </a:r>
            <a:r>
              <a:rPr lang="en-US" sz="2200" dirty="0" smtClean="0">
                <a:solidFill>
                  <a:schemeClr val="tx1"/>
                </a:solidFill>
              </a:rPr>
              <a:t>IVM </a:t>
            </a:r>
            <a:r>
              <a:rPr lang="ru-RU" sz="2200" dirty="0" smtClean="0">
                <a:solidFill>
                  <a:schemeClr val="tx1"/>
                </a:solidFill>
              </a:rPr>
              <a:t>несовершенны и требуют дальнейшей доработки.</a:t>
            </a:r>
          </a:p>
          <a:p>
            <a:pPr algn="just"/>
            <a:endParaRPr lang="ru-RU" sz="2000" dirty="0" smtClean="0">
              <a:solidFill>
                <a:srgbClr val="203864"/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en-US" sz="2000" dirty="0">
              <a:solidFill>
                <a:srgbClr val="203864"/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5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1"/>
            <a:ext cx="9144000" cy="1392072"/>
          </a:xfrm>
          <a:prstGeom prst="rect">
            <a:avLst/>
          </a:prstGeom>
          <a:solidFill>
            <a:schemeClr val="accent5">
              <a:lumMod val="50000"/>
              <a:alpha val="94000"/>
            </a:schemeClr>
          </a:solidFill>
          <a:ln w="1809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606" y="270929"/>
            <a:ext cx="8658180" cy="79580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Двухступенчатый метод дозревания яйцеклеток </a:t>
            </a:r>
            <a:r>
              <a:rPr lang="en-U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in vitro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, CAPA IVM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4128" y="206343"/>
            <a:ext cx="8725156" cy="953717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4683" y="1644566"/>
            <a:ext cx="8869824" cy="197326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Изображение 5" descr="Screen Shot 2019-06-12 at 10.43.2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t="4043" r="7085" b="8283"/>
          <a:stretch/>
        </p:blipFill>
        <p:spPr>
          <a:xfrm>
            <a:off x="4059717" y="3637095"/>
            <a:ext cx="5021745" cy="3059760"/>
          </a:xfrm>
          <a:prstGeom prst="rect">
            <a:avLst/>
          </a:prstGeom>
        </p:spPr>
      </p:pic>
      <p:pic>
        <p:nvPicPr>
          <p:cNvPr id="7" name="Изображение 6" descr="Screen Shot 2019-06-12 at 10.49.46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r="3805"/>
          <a:stretch/>
        </p:blipFill>
        <p:spPr>
          <a:xfrm>
            <a:off x="0" y="3814417"/>
            <a:ext cx="3617195" cy="264361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63864" y="6427871"/>
            <a:ext cx="1332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203864"/>
                </a:solidFill>
              </a:rPr>
              <a:t>Gilchrist 2017</a:t>
            </a:r>
            <a:r>
              <a:rPr lang="en-US" sz="1600" dirty="0" smtClean="0">
                <a:solidFill>
                  <a:srgbClr val="203864"/>
                </a:solidFill>
                <a:effectLst/>
              </a:rPr>
              <a:t> </a:t>
            </a:r>
            <a:endParaRPr lang="ru-RU" sz="1600" dirty="0">
              <a:solidFill>
                <a:srgbClr val="203864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8795" y="1620270"/>
            <a:ext cx="87964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Невысокая эффективность стандартных программ </a:t>
            </a:r>
            <a:r>
              <a:rPr lang="en-US" dirty="0" smtClean="0">
                <a:solidFill>
                  <a:srgbClr val="000000"/>
                </a:solidFill>
              </a:rPr>
              <a:t>IVM</a:t>
            </a:r>
            <a:r>
              <a:rPr lang="ru-RU" dirty="0" smtClean="0">
                <a:solidFill>
                  <a:srgbClr val="000000"/>
                </a:solidFill>
              </a:rPr>
              <a:t>, по-видимому, связана с </a:t>
            </a:r>
            <a:r>
              <a:rPr lang="ru-RU" dirty="0" err="1" smtClean="0">
                <a:solidFill>
                  <a:srgbClr val="000000"/>
                </a:solidFill>
              </a:rPr>
              <a:t>асинхронией</a:t>
            </a:r>
            <a:r>
              <a:rPr lang="ru-RU" dirty="0" smtClean="0">
                <a:solidFill>
                  <a:srgbClr val="000000"/>
                </a:solidFill>
              </a:rPr>
              <a:t> ядерного и цитоплазматического созревания яйцеклетки.</a:t>
            </a:r>
          </a:p>
          <a:p>
            <a:pPr marL="285750" indent="-285750" algn="just"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Для преодоления этой проблемы необходимо проводить двухступенчатую систему дозревания яйцеклеток </a:t>
            </a:r>
            <a:r>
              <a:rPr lang="en-US" i="1" dirty="0" smtClean="0">
                <a:solidFill>
                  <a:srgbClr val="000000"/>
                </a:solidFill>
              </a:rPr>
              <a:t>in vitro </a:t>
            </a:r>
            <a:r>
              <a:rPr lang="ru-RU" dirty="0" smtClean="0">
                <a:solidFill>
                  <a:srgbClr val="000000"/>
                </a:solidFill>
              </a:rPr>
              <a:t>с блоком мейоза на первом этапе.</a:t>
            </a:r>
          </a:p>
          <a:p>
            <a:pPr marL="285750" indent="-285750" algn="just"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В 1 ГО ФГБУ </a:t>
            </a:r>
            <a:r>
              <a:rPr lang="ru-RU" dirty="0" err="1">
                <a:solidFill>
                  <a:srgbClr val="000000"/>
                </a:solidFill>
              </a:rPr>
              <a:t>НМиЦ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АГиП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ведется </a:t>
            </a:r>
            <a:r>
              <a:rPr lang="ru-RU" dirty="0">
                <a:solidFill>
                  <a:srgbClr val="000000"/>
                </a:solidFill>
              </a:rPr>
              <a:t>научная работа совместно с </a:t>
            </a:r>
            <a:r>
              <a:rPr lang="en-US" dirty="0" err="1" smtClean="0">
                <a:solidFill>
                  <a:srgbClr val="000000"/>
                </a:solidFill>
              </a:rPr>
              <a:t>Брюссельски</a:t>
            </a:r>
            <a:r>
              <a:rPr lang="ru-RU" dirty="0" smtClean="0">
                <a:solidFill>
                  <a:srgbClr val="000000"/>
                </a:solidFill>
              </a:rPr>
              <a:t>м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свободны</a:t>
            </a:r>
            <a:r>
              <a:rPr lang="ru-RU" dirty="0" smtClean="0">
                <a:solidFill>
                  <a:srgbClr val="000000"/>
                </a:solidFill>
              </a:rPr>
              <a:t>м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университет</a:t>
            </a:r>
            <a:r>
              <a:rPr lang="ru-RU" dirty="0" smtClean="0">
                <a:solidFill>
                  <a:srgbClr val="000000"/>
                </a:solidFill>
              </a:rPr>
              <a:t>ом по повышению эффективности программ </a:t>
            </a:r>
            <a:r>
              <a:rPr lang="en-US" dirty="0" smtClean="0">
                <a:solidFill>
                  <a:srgbClr val="000000"/>
                </a:solidFill>
              </a:rPr>
              <a:t>IVM  </a:t>
            </a:r>
            <a:r>
              <a:rPr lang="ru-RU" dirty="0" smtClean="0">
                <a:solidFill>
                  <a:srgbClr val="000000"/>
                </a:solidFill>
              </a:rPr>
              <a:t>на основе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применения </a:t>
            </a:r>
            <a:r>
              <a:rPr lang="ru-RU" dirty="0" smtClean="0">
                <a:solidFill>
                  <a:srgbClr val="000000"/>
                </a:solidFill>
              </a:rPr>
              <a:t>технологии </a:t>
            </a:r>
            <a:r>
              <a:rPr lang="ru-RU" dirty="0" err="1" smtClean="0">
                <a:solidFill>
                  <a:srgbClr val="000000"/>
                </a:solidFill>
              </a:rPr>
              <a:t>капацитации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(двухступенчатый метод </a:t>
            </a:r>
            <a:r>
              <a:rPr lang="en-US" dirty="0">
                <a:solidFill>
                  <a:srgbClr val="000000"/>
                </a:solidFill>
              </a:rPr>
              <a:t>IVM</a:t>
            </a:r>
            <a:r>
              <a:rPr lang="ru-RU" dirty="0">
                <a:solidFill>
                  <a:srgbClr val="000000"/>
                </a:solidFill>
              </a:rPr>
              <a:t> )</a:t>
            </a:r>
            <a:r>
              <a:rPr lang="ru-RU" dirty="0" smtClean="0">
                <a:solidFill>
                  <a:srgbClr val="000000"/>
                </a:solidFill>
              </a:rPr>
              <a:t>.</a:t>
            </a:r>
            <a:endParaRPr lang="en-US" dirty="0">
              <a:solidFill>
                <a:srgbClr val="000000"/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ru-RU" dirty="0" smtClean="0">
              <a:solidFill>
                <a:srgbClr val="203864"/>
              </a:solidFill>
            </a:endParaRPr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142017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1"/>
            <a:ext cx="9144000" cy="1392072"/>
          </a:xfrm>
          <a:prstGeom prst="rect">
            <a:avLst/>
          </a:prstGeom>
          <a:solidFill>
            <a:schemeClr val="accent5">
              <a:lumMod val="50000"/>
              <a:alpha val="94000"/>
            </a:schemeClr>
          </a:solidFill>
          <a:ln w="1809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606" y="270929"/>
            <a:ext cx="8658180" cy="79580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Двухступенчатый метод дозревания яйцеклеток </a:t>
            </a:r>
            <a:r>
              <a:rPr lang="en-US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in vitro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, CAPA IVM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4128" y="206343"/>
            <a:ext cx="8725156" cy="953717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Изображение 3" descr="Screen Shot 2019-11-05 at 15.43.5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1312"/>
            <a:ext cx="4307505" cy="2716100"/>
          </a:xfrm>
          <a:prstGeom prst="rect">
            <a:avLst/>
          </a:prstGeom>
        </p:spPr>
      </p:pic>
      <p:pic>
        <p:nvPicPr>
          <p:cNvPr id="5" name="Изображение 4" descr="Screen Shot 2019-11-05 at 15.44.4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18"/>
          <a:stretch/>
        </p:blipFill>
        <p:spPr>
          <a:xfrm>
            <a:off x="0" y="4406499"/>
            <a:ext cx="5117946" cy="2451501"/>
          </a:xfrm>
          <a:prstGeom prst="rect">
            <a:avLst/>
          </a:prstGeom>
        </p:spPr>
      </p:pic>
      <p:pic>
        <p:nvPicPr>
          <p:cNvPr id="8" name="Изображение 7" descr="Screen Shot 2019-11-05 at 15.45.48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4"/>
          <a:stretch/>
        </p:blipFill>
        <p:spPr>
          <a:xfrm>
            <a:off x="4385108" y="2095585"/>
            <a:ext cx="4758892" cy="262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62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1"/>
            <a:ext cx="9144000" cy="1392072"/>
          </a:xfrm>
          <a:prstGeom prst="rect">
            <a:avLst/>
          </a:prstGeom>
          <a:solidFill>
            <a:schemeClr val="accent5">
              <a:lumMod val="50000"/>
              <a:alpha val="94000"/>
            </a:schemeClr>
          </a:solidFill>
          <a:ln w="1809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182" y="328661"/>
            <a:ext cx="5440645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Клинический случай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4128" y="206343"/>
            <a:ext cx="8725156" cy="953717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19491" y="1616364"/>
            <a:ext cx="8100208" cy="494145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Arial"/>
              <a:buChar char="•"/>
            </a:pPr>
            <a:r>
              <a:rPr lang="ru-RU" dirty="0" smtClean="0">
                <a:solidFill>
                  <a:srgbClr val="000000"/>
                </a:solidFill>
              </a:rPr>
              <a:t>Пациентка Н., 30 лет </a:t>
            </a:r>
            <a:r>
              <a:rPr lang="ru-RU" dirty="0">
                <a:solidFill>
                  <a:srgbClr val="000000"/>
                </a:solidFill>
              </a:rPr>
              <a:t>обратилась в </a:t>
            </a:r>
            <a:r>
              <a:rPr lang="ru-RU" dirty="0" smtClean="0">
                <a:solidFill>
                  <a:srgbClr val="000000"/>
                </a:solidFill>
              </a:rPr>
              <a:t>сентябре 2019 года в Отделение инновационной онкологии и гинекологии с результатами гистологического исследования после диагностической лапароскопии и биопсии опухоли яичника, проведенной в ГКБ№70 17.09.2019 года</a:t>
            </a:r>
            <a:r>
              <a:rPr lang="en-US" dirty="0" smtClean="0">
                <a:solidFill>
                  <a:srgbClr val="000000"/>
                </a:solidFill>
              </a:rPr>
              <a:t>.</a:t>
            </a:r>
            <a:endParaRPr lang="ru-RU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По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данным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пересмотра стекол </a:t>
            </a:r>
            <a:r>
              <a:rPr lang="ru-RU" dirty="0" smtClean="0">
                <a:solidFill>
                  <a:srgbClr val="000000"/>
                </a:solidFill>
              </a:rPr>
              <a:t>и </a:t>
            </a:r>
            <a:r>
              <a:rPr lang="ru-RU" dirty="0" err="1" smtClean="0">
                <a:solidFill>
                  <a:srgbClr val="000000"/>
                </a:solidFill>
              </a:rPr>
              <a:t>дообследования</a:t>
            </a:r>
            <a:r>
              <a:rPr lang="ru-RU" dirty="0" smtClean="0">
                <a:solidFill>
                  <a:srgbClr val="000000"/>
                </a:solidFill>
              </a:rPr>
              <a:t> в ФГБУ «НМИЦ АГП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имени </a:t>
            </a:r>
            <a:r>
              <a:rPr lang="ru-RU" dirty="0" err="1" smtClean="0">
                <a:solidFill>
                  <a:srgbClr val="000000"/>
                </a:solidFill>
              </a:rPr>
              <a:t>В.И.Кулакова</a:t>
            </a:r>
            <a:r>
              <a:rPr lang="ru-RU" dirty="0" smtClean="0">
                <a:solidFill>
                  <a:srgbClr val="000000"/>
                </a:solidFill>
              </a:rPr>
              <a:t>» подтверждено наличие </a:t>
            </a:r>
            <a:r>
              <a:rPr lang="ru-RU" dirty="0" err="1" smtClean="0">
                <a:solidFill>
                  <a:srgbClr val="000000"/>
                </a:solidFill>
              </a:rPr>
              <a:t>кистозно</a:t>
            </a:r>
            <a:r>
              <a:rPr lang="ru-RU" dirty="0" smtClean="0">
                <a:solidFill>
                  <a:srgbClr val="000000"/>
                </a:solidFill>
              </a:rPr>
              <a:t> – солидных опухолей яичников в виде </a:t>
            </a:r>
            <a:r>
              <a:rPr lang="en-US" dirty="0" err="1" smtClean="0">
                <a:solidFill>
                  <a:srgbClr val="000000"/>
                </a:solidFill>
              </a:rPr>
              <a:t>серозной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папиллярной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аденокарциномы</a:t>
            </a:r>
            <a:r>
              <a:rPr lang="en-US" dirty="0">
                <a:solidFill>
                  <a:srgbClr val="000000"/>
                </a:solidFill>
              </a:rPr>
              <a:t> яичника </a:t>
            </a:r>
            <a:r>
              <a:rPr lang="en-US" dirty="0" err="1">
                <a:solidFill>
                  <a:srgbClr val="000000"/>
                </a:solidFill>
              </a:rPr>
              <a:t>низкой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степени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злокачественности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с </a:t>
            </a:r>
            <a:r>
              <a:rPr lang="en-US" dirty="0" err="1" smtClean="0">
                <a:solidFill>
                  <a:srgbClr val="000000"/>
                </a:solidFill>
              </a:rPr>
              <a:t>метастаз</a:t>
            </a:r>
            <a:r>
              <a:rPr lang="ru-RU" dirty="0" err="1" smtClean="0">
                <a:solidFill>
                  <a:srgbClr val="000000"/>
                </a:solidFill>
              </a:rPr>
              <a:t>ами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в </a:t>
            </a:r>
            <a:r>
              <a:rPr lang="en-US" dirty="0" err="1" smtClean="0">
                <a:solidFill>
                  <a:srgbClr val="000000"/>
                </a:solidFill>
              </a:rPr>
              <a:t>жиров</a:t>
            </a:r>
            <a:r>
              <a:rPr lang="ru-RU" dirty="0" err="1" smtClean="0">
                <a:solidFill>
                  <a:srgbClr val="000000"/>
                </a:solidFill>
              </a:rPr>
              <a:t>ую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клетчатк</a:t>
            </a:r>
            <a:r>
              <a:rPr lang="ru-RU" dirty="0" smtClean="0">
                <a:solidFill>
                  <a:srgbClr val="000000"/>
                </a:solidFill>
              </a:rPr>
              <a:t>у, брюшину и кишечник.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07.10.2019г</a:t>
            </a:r>
            <a:r>
              <a:rPr lang="en-US" b="1" dirty="0">
                <a:solidFill>
                  <a:srgbClr val="000000"/>
                </a:solidFill>
              </a:rPr>
              <a:t> </a:t>
            </a:r>
            <a:r>
              <a:rPr lang="en-US" dirty="0">
                <a:solidFill>
                  <a:srgbClr val="000000"/>
                </a:solidFill>
              </a:rPr>
              <a:t>- в </a:t>
            </a:r>
            <a:r>
              <a:rPr lang="en-US" dirty="0" err="1">
                <a:solidFill>
                  <a:srgbClr val="000000"/>
                </a:solidFill>
              </a:rPr>
              <a:t>условиях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Центра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произведен</a:t>
            </a:r>
            <a:r>
              <a:rPr lang="ru-RU" dirty="0" smtClean="0">
                <a:solidFill>
                  <a:srgbClr val="000000"/>
                </a:solidFill>
              </a:rPr>
              <a:t>а операция в объеме</a:t>
            </a:r>
            <a:r>
              <a:rPr lang="en-US" dirty="0" smtClean="0">
                <a:solidFill>
                  <a:srgbClr val="000000"/>
                </a:solidFill>
              </a:rPr>
              <a:t>: </a:t>
            </a:r>
            <a:r>
              <a:rPr lang="en-US" dirty="0" err="1">
                <a:solidFill>
                  <a:srgbClr val="000000"/>
                </a:solidFill>
              </a:rPr>
              <a:t>лапаротомия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модифицированная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задняя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эк</a:t>
            </a:r>
            <a:r>
              <a:rPr lang="ru-RU" dirty="0" smtClean="0">
                <a:solidFill>
                  <a:srgbClr val="000000"/>
                </a:solidFill>
              </a:rPr>
              <a:t>з</a:t>
            </a:r>
            <a:r>
              <a:rPr lang="en-US" dirty="0" err="1" smtClean="0">
                <a:solidFill>
                  <a:srgbClr val="000000"/>
                </a:solidFill>
              </a:rPr>
              <a:t>ентерация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малого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таза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абдоминальная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перитонэктомия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аппендэктомия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спленэктомия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холицестэктомия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экстирпация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большого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сальника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стриппинг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обоих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куполов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диафрагмы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резекция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правого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купола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диафрагмы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метаста</a:t>
            </a:r>
            <a:r>
              <a:rPr lang="ru-RU" dirty="0" smtClean="0">
                <a:solidFill>
                  <a:srgbClr val="000000"/>
                </a:solidFill>
              </a:rPr>
              <a:t>з</a:t>
            </a:r>
            <a:r>
              <a:rPr lang="en-US" dirty="0" err="1" smtClean="0">
                <a:solidFill>
                  <a:srgbClr val="000000"/>
                </a:solidFill>
              </a:rPr>
              <a:t>эктомия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из </a:t>
            </a:r>
            <a:r>
              <a:rPr lang="en-US" dirty="0" err="1">
                <a:solidFill>
                  <a:srgbClr val="000000"/>
                </a:solidFill>
              </a:rPr>
              <a:t>полых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органов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атипическая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резекция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печени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Полная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циторедукция</a:t>
            </a:r>
            <a:r>
              <a:rPr lang="en-US" dirty="0">
                <a:solidFill>
                  <a:srgbClr val="000000"/>
                </a:solidFill>
              </a:rPr>
              <a:t>. </a:t>
            </a:r>
            <a:endParaRPr lang="ru-RU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ru-RU" u="sng" dirty="0" smtClean="0">
                <a:solidFill>
                  <a:srgbClr val="000000"/>
                </a:solidFill>
              </a:rPr>
              <a:t>Хирург </a:t>
            </a:r>
            <a:r>
              <a:rPr lang="ru-RU" u="sng" dirty="0" err="1" smtClean="0">
                <a:solidFill>
                  <a:srgbClr val="000000"/>
                </a:solidFill>
              </a:rPr>
              <a:t>Хабас</a:t>
            </a:r>
            <a:r>
              <a:rPr lang="ru-RU" u="sng" dirty="0" smtClean="0">
                <a:solidFill>
                  <a:srgbClr val="000000"/>
                </a:solidFill>
              </a:rPr>
              <a:t> Г.Н.</a:t>
            </a:r>
          </a:p>
          <a:p>
            <a:pPr marL="285750" indent="-285750" algn="just">
              <a:buFont typeface="Arial"/>
              <a:buChar char="•"/>
            </a:pPr>
            <a:r>
              <a:rPr lang="en-US" dirty="0" err="1" smtClean="0">
                <a:solidFill>
                  <a:srgbClr val="000000"/>
                </a:solidFill>
              </a:rPr>
              <a:t>Диагноз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при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выписке</a:t>
            </a:r>
            <a:r>
              <a:rPr lang="en-US" dirty="0">
                <a:solidFill>
                  <a:srgbClr val="000000"/>
                </a:solidFill>
              </a:rPr>
              <a:t>: </a:t>
            </a:r>
            <a:r>
              <a:rPr lang="en-US" dirty="0" err="1">
                <a:solidFill>
                  <a:srgbClr val="000000"/>
                </a:solidFill>
              </a:rPr>
              <a:t>Рак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яичников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IVb</a:t>
            </a:r>
            <a:r>
              <a:rPr lang="en-US" dirty="0">
                <a:solidFill>
                  <a:srgbClr val="000000"/>
                </a:solidFill>
              </a:rPr>
              <a:t> T3cN0M1.</a:t>
            </a:r>
          </a:p>
          <a:p>
            <a:pPr algn="just"/>
            <a:r>
              <a:rPr lang="ru-RU" dirty="0" smtClean="0">
                <a:solidFill>
                  <a:srgbClr val="203864"/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00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1"/>
            <a:ext cx="9144000" cy="1392072"/>
          </a:xfrm>
          <a:prstGeom prst="rect">
            <a:avLst/>
          </a:prstGeom>
          <a:solidFill>
            <a:schemeClr val="accent5">
              <a:lumMod val="50000"/>
              <a:alpha val="94000"/>
            </a:schemeClr>
          </a:solidFill>
          <a:ln w="1809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0182" y="328661"/>
            <a:ext cx="5440645" cy="7958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Клинический случай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4128" y="206343"/>
            <a:ext cx="8725156" cy="953717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3289" y="1616365"/>
            <a:ext cx="8465776" cy="252104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</a:rPr>
              <a:t>Пациентка состоит в браке, ранее </a:t>
            </a:r>
            <a:r>
              <a:rPr lang="en-US" sz="2000" dirty="0" err="1" smtClean="0">
                <a:solidFill>
                  <a:srgbClr val="000000"/>
                </a:solidFill>
              </a:rPr>
              <a:t>обращалась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в </a:t>
            </a:r>
            <a:r>
              <a:rPr lang="en-US" sz="2000" dirty="0" smtClean="0">
                <a:solidFill>
                  <a:srgbClr val="000000"/>
                </a:solidFill>
              </a:rPr>
              <a:t>ЖК</a:t>
            </a:r>
            <a:r>
              <a:rPr lang="ru-RU" sz="2000" dirty="0" smtClean="0">
                <a:solidFill>
                  <a:srgbClr val="000000"/>
                </a:solidFill>
              </a:rPr>
              <a:t> по месту жительства </a:t>
            </a:r>
            <a:r>
              <a:rPr lang="en-US" sz="2000" dirty="0" err="1" smtClean="0">
                <a:solidFill>
                  <a:srgbClr val="000000"/>
                </a:solidFill>
              </a:rPr>
              <a:t>с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жалобами</a:t>
            </a:r>
            <a:r>
              <a:rPr lang="en-US" sz="2000" dirty="0">
                <a:solidFill>
                  <a:srgbClr val="000000"/>
                </a:solidFill>
              </a:rPr>
              <a:t> на </a:t>
            </a:r>
            <a:r>
              <a:rPr lang="en-US" sz="2000" dirty="0" err="1">
                <a:solidFill>
                  <a:srgbClr val="000000"/>
                </a:solidFill>
              </a:rPr>
              <a:t>отсутствие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беременности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в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течение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4</a:t>
            </a:r>
            <a:r>
              <a:rPr lang="en-US" sz="2000" dirty="0" smtClean="0">
                <a:solidFill>
                  <a:srgbClr val="000000"/>
                </a:solidFill>
              </a:rPr>
              <a:t>-</a:t>
            </a:r>
            <a:r>
              <a:rPr lang="en-US" sz="2000" dirty="0">
                <a:solidFill>
                  <a:srgbClr val="000000"/>
                </a:solidFill>
              </a:rPr>
              <a:t>х </a:t>
            </a:r>
            <a:r>
              <a:rPr lang="en-US" sz="2000" dirty="0" err="1">
                <a:solidFill>
                  <a:srgbClr val="000000"/>
                </a:solidFill>
              </a:rPr>
              <a:t>лет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</a:p>
          <a:p>
            <a:pPr marL="285750" indent="-285750" algn="just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АМГ 5.750 </a:t>
            </a:r>
            <a:r>
              <a:rPr lang="en-US" sz="2000" dirty="0" err="1">
                <a:solidFill>
                  <a:srgbClr val="000000"/>
                </a:solidFill>
              </a:rPr>
              <a:t>нг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мл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000" dirty="0">
                <a:solidFill>
                  <a:srgbClr val="000000"/>
                </a:solidFill>
              </a:rPr>
              <a:t>Б</a:t>
            </a:r>
            <a:r>
              <a:rPr lang="ru-RU" sz="2000" dirty="0" smtClean="0">
                <a:solidFill>
                  <a:srgbClr val="000000"/>
                </a:solidFill>
              </a:rPr>
              <a:t>ыло принято решение провести </a:t>
            </a:r>
            <a:r>
              <a:rPr lang="ru-RU" sz="2000" b="1" dirty="0" smtClean="0">
                <a:solidFill>
                  <a:srgbClr val="000000"/>
                </a:solidFill>
              </a:rPr>
              <a:t>программу сохранения фертильности </a:t>
            </a:r>
            <a:r>
              <a:rPr lang="ru-RU" sz="2000" dirty="0" smtClean="0">
                <a:solidFill>
                  <a:srgbClr val="000000"/>
                </a:solidFill>
              </a:rPr>
              <a:t>с применением технологии дозревания яйцеклеток </a:t>
            </a:r>
            <a:r>
              <a:rPr lang="en-US" sz="2000" i="1" dirty="0" smtClean="0">
                <a:solidFill>
                  <a:srgbClr val="000000"/>
                </a:solidFill>
              </a:rPr>
              <a:t>in vitro</a:t>
            </a:r>
            <a:r>
              <a:rPr lang="en-US" sz="2000" dirty="0" smtClean="0">
                <a:solidFill>
                  <a:srgbClr val="000000"/>
                </a:solidFill>
              </a:rPr>
              <a:t> (IVM)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07.10.2019г</a:t>
            </a:r>
            <a:r>
              <a:rPr lang="ru-RU" sz="2000" dirty="0" smtClean="0">
                <a:solidFill>
                  <a:srgbClr val="000000"/>
                </a:solidFill>
              </a:rPr>
              <a:t> оба яичника были доставлены в лабораторию эмбриологии 1 ГО для выделения незрелых яйцеклеток.</a:t>
            </a:r>
          </a:p>
          <a:p>
            <a:pPr marL="285750" indent="-285750" algn="just">
              <a:buFont typeface="Arial"/>
              <a:buChar char="•"/>
            </a:pPr>
            <a:endParaRPr lang="ru-RU" dirty="0" smtClean="0">
              <a:solidFill>
                <a:srgbClr val="203864"/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ru-RU" dirty="0">
              <a:solidFill>
                <a:srgbClr val="203864"/>
              </a:solidFill>
            </a:endParaRPr>
          </a:p>
        </p:txBody>
      </p:sp>
      <p:pic>
        <p:nvPicPr>
          <p:cNvPr id="4" name="Изображение 3" descr="PHOTO-2019-11-05-11-43-04 (1)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7" t="28956" r="3927" b="17172"/>
          <a:stretch/>
        </p:blipFill>
        <p:spPr>
          <a:xfrm>
            <a:off x="4829307" y="4266711"/>
            <a:ext cx="2712897" cy="2371932"/>
          </a:xfrm>
          <a:prstGeom prst="rect">
            <a:avLst/>
          </a:prstGeom>
        </p:spPr>
      </p:pic>
      <p:pic>
        <p:nvPicPr>
          <p:cNvPr id="6" name="Изображение 5" descr="PHOTO-2019-11-05-11-43-0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19" b="11785"/>
          <a:stretch/>
        </p:blipFill>
        <p:spPr>
          <a:xfrm>
            <a:off x="1577711" y="4262000"/>
            <a:ext cx="2557472" cy="237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9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1"/>
            <a:ext cx="9144000" cy="1392072"/>
          </a:xfrm>
          <a:prstGeom prst="rect">
            <a:avLst/>
          </a:prstGeom>
          <a:solidFill>
            <a:schemeClr val="accent5">
              <a:lumMod val="50000"/>
              <a:alpha val="94000"/>
            </a:schemeClr>
          </a:solidFill>
          <a:ln w="1809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731" y="328661"/>
            <a:ext cx="8350333" cy="795801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Дозревание яйцеклеток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4128" y="206343"/>
            <a:ext cx="8725156" cy="953717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57596" y="1616365"/>
            <a:ext cx="7348508" cy="484909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Arial"/>
              <a:buChar char="•"/>
            </a:pPr>
            <a:endParaRPr lang="en-US" dirty="0" smtClean="0">
              <a:solidFill>
                <a:srgbClr val="203864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2000" dirty="0" smtClean="0">
                <a:solidFill>
                  <a:srgbClr val="203864"/>
                </a:solidFill>
              </a:rPr>
              <a:t>Несмотря на высокий АМГ было получено всего 5 незрелых  ооцит-кумулюсных комплексов (ОКК)</a:t>
            </a:r>
          </a:p>
          <a:p>
            <a:pPr marL="285750" indent="-285750" algn="just">
              <a:buFont typeface="Arial"/>
              <a:buChar char="•"/>
            </a:pPr>
            <a:r>
              <a:rPr lang="ru-RU" sz="2000" dirty="0" smtClean="0">
                <a:solidFill>
                  <a:srgbClr val="203864"/>
                </a:solidFill>
              </a:rPr>
              <a:t>Дозревание 3 ОКК было произведено с использованием технологии двухступенчатой системы дозревания яйцеклеток (</a:t>
            </a:r>
            <a:r>
              <a:rPr lang="en-US" sz="2000" dirty="0" smtClean="0">
                <a:solidFill>
                  <a:srgbClr val="203864"/>
                </a:solidFill>
              </a:rPr>
              <a:t>CAPA-IVM</a:t>
            </a:r>
            <a:r>
              <a:rPr lang="ru-RU" sz="2000" dirty="0" smtClean="0">
                <a:solidFill>
                  <a:srgbClr val="203864"/>
                </a:solidFill>
              </a:rPr>
              <a:t>)</a:t>
            </a:r>
            <a:r>
              <a:rPr lang="en-US" sz="2000" dirty="0" smtClean="0">
                <a:solidFill>
                  <a:srgbClr val="203864"/>
                </a:solidFill>
              </a:rPr>
              <a:t> </a:t>
            </a:r>
            <a:r>
              <a:rPr lang="ru-RU" sz="2000" dirty="0" smtClean="0">
                <a:solidFill>
                  <a:srgbClr val="203864"/>
                </a:solidFill>
              </a:rPr>
              <a:t>и</a:t>
            </a:r>
            <a:r>
              <a:rPr lang="en-US" sz="2000" dirty="0" smtClean="0">
                <a:solidFill>
                  <a:srgbClr val="203864"/>
                </a:solidFill>
              </a:rPr>
              <a:t> 2</a:t>
            </a:r>
            <a:r>
              <a:rPr lang="ru-RU" sz="2000" dirty="0" smtClean="0">
                <a:solidFill>
                  <a:srgbClr val="203864"/>
                </a:solidFill>
              </a:rPr>
              <a:t> </a:t>
            </a:r>
            <a:r>
              <a:rPr lang="ru-RU" sz="2000" dirty="0">
                <a:solidFill>
                  <a:srgbClr val="203864"/>
                </a:solidFill>
              </a:rPr>
              <a:t>ОКК </a:t>
            </a:r>
            <a:r>
              <a:rPr lang="en-US" sz="2000" dirty="0" smtClean="0">
                <a:solidFill>
                  <a:srgbClr val="203864"/>
                </a:solidFill>
              </a:rPr>
              <a:t> </a:t>
            </a:r>
            <a:r>
              <a:rPr lang="ru-RU" sz="2000" dirty="0" smtClean="0">
                <a:solidFill>
                  <a:srgbClr val="203864"/>
                </a:solidFill>
              </a:rPr>
              <a:t>были помещены в стандартную среду для дозревания яйцеклеток (</a:t>
            </a:r>
            <a:r>
              <a:rPr lang="en-US" sz="2000" dirty="0" err="1" smtClean="0">
                <a:solidFill>
                  <a:srgbClr val="203864"/>
                </a:solidFill>
              </a:rPr>
              <a:t>st.</a:t>
            </a:r>
            <a:r>
              <a:rPr lang="en-US" sz="2000" dirty="0" smtClean="0">
                <a:solidFill>
                  <a:srgbClr val="203864"/>
                </a:solidFill>
              </a:rPr>
              <a:t> IVM</a:t>
            </a:r>
            <a:r>
              <a:rPr lang="ru-RU" sz="2000" dirty="0" smtClean="0">
                <a:solidFill>
                  <a:srgbClr val="203864"/>
                </a:solidFill>
              </a:rPr>
              <a:t>)</a:t>
            </a:r>
            <a:r>
              <a:rPr lang="en-US" sz="2000" dirty="0" smtClean="0">
                <a:solidFill>
                  <a:srgbClr val="203864"/>
                </a:solidFill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endParaRPr lang="ru-RU" dirty="0" smtClean="0">
              <a:solidFill>
                <a:srgbClr val="203864"/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ru-RU" dirty="0" smtClean="0">
              <a:solidFill>
                <a:srgbClr val="203864"/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ru-RU" dirty="0">
              <a:solidFill>
                <a:srgbClr val="203864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918259"/>
              </p:ext>
            </p:extLst>
          </p:nvPr>
        </p:nvGraphicFramePr>
        <p:xfrm>
          <a:off x="2135684" y="3933158"/>
          <a:ext cx="5145949" cy="2353645"/>
        </p:xfrm>
        <a:graphic>
          <a:graphicData uri="http://schemas.openxmlformats.org/drawingml/2006/table">
            <a:tbl>
              <a:tblPr/>
              <a:tblGrid>
                <a:gridCol w="23076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91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91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362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21833" marR="21833" marT="21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CAPA-IVM</a:t>
                      </a:r>
                    </a:p>
                  </a:txBody>
                  <a:tcPr marL="21833" marR="21833" marT="21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st.IVM</a:t>
                      </a:r>
                    </a:p>
                  </a:txBody>
                  <a:tcPr marL="21833" marR="21833" marT="2183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кол-во яйцеклеток</a:t>
                      </a:r>
                    </a:p>
                  </a:txBody>
                  <a:tcPr marL="21833" marR="21833" marT="21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21833" marR="21833" marT="21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21833" marR="21833" marT="21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MII</a:t>
                      </a:r>
                    </a:p>
                  </a:txBody>
                  <a:tcPr marL="21833" marR="21833" marT="21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1/3</a:t>
                      </a:r>
                    </a:p>
                  </a:txBody>
                  <a:tcPr marL="21833" marR="21833" marT="21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1/2</a:t>
                      </a:r>
                    </a:p>
                  </a:txBody>
                  <a:tcPr marL="21833" marR="21833" marT="21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зиготы</a:t>
                      </a:r>
                      <a:r>
                        <a:rPr lang="ru-RU" sz="2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2pn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1833" marR="21833" marT="21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1/3</a:t>
                      </a:r>
                    </a:p>
                  </a:txBody>
                  <a:tcPr marL="21833" marR="21833" marT="21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1/2</a:t>
                      </a:r>
                    </a:p>
                  </a:txBody>
                  <a:tcPr marL="21833" marR="21833" marT="21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сутки развития</a:t>
                      </a:r>
                    </a:p>
                  </a:txBody>
                  <a:tcPr marL="21833" marR="21833" marT="21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8а</a:t>
                      </a:r>
                    </a:p>
                  </a:txBody>
                  <a:tcPr marL="21833" marR="21833" marT="21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5b</a:t>
                      </a:r>
                    </a:p>
                  </a:txBody>
                  <a:tcPr marL="21833" marR="21833" marT="21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 сутки развития</a:t>
                      </a:r>
                    </a:p>
                  </a:txBody>
                  <a:tcPr marL="21833" marR="21833" marT="21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2AA</a:t>
                      </a:r>
                    </a:p>
                  </a:txBody>
                  <a:tcPr marL="21833" marR="21833" marT="21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21833" marR="21833" marT="21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2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 сутки развития</a:t>
                      </a:r>
                    </a:p>
                  </a:txBody>
                  <a:tcPr marL="21833" marR="21833" marT="21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4AA</a:t>
                      </a:r>
                    </a:p>
                  </a:txBody>
                  <a:tcPr marL="21833" marR="21833" marT="21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21833" marR="21833" marT="2183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3785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1"/>
            <a:ext cx="9144000" cy="1392072"/>
          </a:xfrm>
          <a:prstGeom prst="rect">
            <a:avLst/>
          </a:prstGeom>
          <a:solidFill>
            <a:schemeClr val="accent5">
              <a:lumMod val="50000"/>
              <a:alpha val="94000"/>
            </a:schemeClr>
          </a:solidFill>
          <a:ln w="1809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731" y="328661"/>
            <a:ext cx="8350333" cy="795801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Эмбриологический этап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4128" y="206343"/>
            <a:ext cx="8725156" cy="953717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34933" y="1520258"/>
            <a:ext cx="8080968" cy="49451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285750" indent="-285750" algn="just">
              <a:buFont typeface="Arial"/>
              <a:buChar char="•"/>
            </a:pPr>
            <a:endParaRPr lang="ru-RU" dirty="0" smtClean="0">
              <a:solidFill>
                <a:srgbClr val="203864"/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ru-RU" dirty="0">
              <a:solidFill>
                <a:srgbClr val="203864"/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en-US" dirty="0" smtClean="0">
              <a:solidFill>
                <a:srgbClr val="203864"/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ru-RU" dirty="0" smtClean="0">
              <a:solidFill>
                <a:srgbClr val="203864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ru-RU" dirty="0" smtClean="0">
                <a:solidFill>
                  <a:srgbClr val="203864"/>
                </a:solidFill>
              </a:rPr>
              <a:t>Полученному эмбриону была проведена биопсия клеток </a:t>
            </a:r>
            <a:r>
              <a:rPr lang="ru-RU" dirty="0" err="1" smtClean="0">
                <a:solidFill>
                  <a:srgbClr val="203864"/>
                </a:solidFill>
              </a:rPr>
              <a:t>трофэктодермы</a:t>
            </a:r>
            <a:r>
              <a:rPr lang="ru-RU" dirty="0" smtClean="0">
                <a:solidFill>
                  <a:srgbClr val="203864"/>
                </a:solidFill>
              </a:rPr>
              <a:t>;</a:t>
            </a:r>
          </a:p>
          <a:p>
            <a:pPr marL="285750" indent="-285750" algn="just">
              <a:buFont typeface="Arial"/>
              <a:buChar char="•"/>
            </a:pPr>
            <a:r>
              <a:rPr lang="ru-RU" dirty="0" smtClean="0">
                <a:solidFill>
                  <a:srgbClr val="203864"/>
                </a:solidFill>
              </a:rPr>
              <a:t>ПГТ-А выявило, что эмбрион имеет нормальный молекулярный кариотип (</a:t>
            </a:r>
            <a:r>
              <a:rPr lang="en-US" dirty="0" err="1" smtClean="0">
                <a:solidFill>
                  <a:srgbClr val="203864"/>
                </a:solidFill>
              </a:rPr>
              <a:t>seq</a:t>
            </a:r>
            <a:r>
              <a:rPr lang="en-US" dirty="0" smtClean="0">
                <a:solidFill>
                  <a:srgbClr val="203864"/>
                </a:solidFill>
              </a:rPr>
              <a:t>(1-22)x2,(X,Y</a:t>
            </a:r>
            <a:r>
              <a:rPr lang="ru-RU" dirty="0" smtClean="0">
                <a:solidFill>
                  <a:srgbClr val="203864"/>
                </a:solidFill>
              </a:rPr>
              <a:t>)</a:t>
            </a:r>
            <a:r>
              <a:rPr lang="en-US" dirty="0" smtClean="0">
                <a:solidFill>
                  <a:srgbClr val="203864"/>
                </a:solidFill>
              </a:rPr>
              <a:t>x1</a:t>
            </a:r>
            <a:r>
              <a:rPr lang="ru-RU" dirty="0" smtClean="0">
                <a:solidFill>
                  <a:srgbClr val="203864"/>
                </a:solidFill>
              </a:rPr>
              <a:t>) и пригоден для переноса в полость матки</a:t>
            </a:r>
            <a:r>
              <a:rPr lang="en-US" dirty="0" smtClean="0">
                <a:solidFill>
                  <a:srgbClr val="203864"/>
                </a:solidFill>
              </a:rPr>
              <a:t>;</a:t>
            </a:r>
          </a:p>
          <a:p>
            <a:pPr marL="285750" indent="-285750" algn="just">
              <a:buFont typeface="Arial"/>
              <a:buChar char="•"/>
            </a:pPr>
            <a:r>
              <a:rPr lang="ru-RU" dirty="0" smtClean="0">
                <a:solidFill>
                  <a:srgbClr val="203864"/>
                </a:solidFill>
              </a:rPr>
              <a:t>Супружеская пара планирует воспользоваться программой суррогатного материнства в феврале 2020г.</a:t>
            </a:r>
            <a:endParaRPr lang="en-US" dirty="0" smtClean="0">
              <a:solidFill>
                <a:srgbClr val="203864"/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ru-RU" dirty="0" smtClean="0">
              <a:solidFill>
                <a:srgbClr val="203864"/>
              </a:solidFill>
            </a:endParaRPr>
          </a:p>
          <a:p>
            <a:pPr marL="285750" indent="-285750" algn="just">
              <a:buFont typeface="Arial"/>
              <a:buChar char="•"/>
            </a:pPr>
            <a:endParaRPr lang="ru-RU" dirty="0">
              <a:solidFill>
                <a:srgbClr val="203864"/>
              </a:solidFill>
            </a:endParaRPr>
          </a:p>
        </p:txBody>
      </p:sp>
      <p:pic>
        <p:nvPicPr>
          <p:cNvPr id="4" name="Изображение 3" descr="T9MO8r8g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0" t="3648" r="6155" b="6279"/>
          <a:stretch/>
        </p:blipFill>
        <p:spPr>
          <a:xfrm rot="10800000">
            <a:off x="6099213" y="2112732"/>
            <a:ext cx="2347329" cy="2159383"/>
          </a:xfrm>
          <a:prstGeom prst="rect">
            <a:avLst/>
          </a:prstGeom>
        </p:spPr>
      </p:pic>
      <p:pic>
        <p:nvPicPr>
          <p:cNvPr id="7" name="Изображение 6" descr="EfbQQZag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9" t="20484" r="26565" b="7682"/>
          <a:stretch/>
        </p:blipFill>
        <p:spPr>
          <a:xfrm>
            <a:off x="3540259" y="2108360"/>
            <a:ext cx="2154926" cy="2163757"/>
          </a:xfrm>
          <a:prstGeom prst="rect">
            <a:avLst/>
          </a:prstGeom>
        </p:spPr>
      </p:pic>
      <p:pic>
        <p:nvPicPr>
          <p:cNvPr id="9" name="Изображение 8" descr="V1Q5sUwA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2" t="30305" r="8727" b="16941"/>
          <a:stretch/>
        </p:blipFill>
        <p:spPr>
          <a:xfrm>
            <a:off x="877179" y="2097571"/>
            <a:ext cx="2278249" cy="217454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626172" y="1732390"/>
            <a:ext cx="7392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rgbClr val="203864"/>
                </a:solidFill>
              </a:rPr>
              <a:t>зигота</a:t>
            </a:r>
            <a:endParaRPr lang="ru-RU" sz="1600" dirty="0">
              <a:solidFill>
                <a:srgbClr val="203864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77304" y="1520709"/>
            <a:ext cx="148590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rgbClr val="203864"/>
                </a:solidFill>
              </a:rPr>
              <a:t>э</a:t>
            </a:r>
            <a:r>
              <a:rPr lang="ru-RU" sz="1600" dirty="0" smtClean="0">
                <a:solidFill>
                  <a:srgbClr val="203864"/>
                </a:solidFill>
              </a:rPr>
              <a:t>мбрион на 3 </a:t>
            </a:r>
          </a:p>
          <a:p>
            <a:pPr algn="ctr"/>
            <a:r>
              <a:rPr lang="ru-RU" sz="1600" dirty="0">
                <a:solidFill>
                  <a:srgbClr val="203864"/>
                </a:solidFill>
              </a:rPr>
              <a:t>с</a:t>
            </a:r>
            <a:r>
              <a:rPr lang="ru-RU" sz="1600" dirty="0" smtClean="0">
                <a:solidFill>
                  <a:srgbClr val="203864"/>
                </a:solidFill>
              </a:rPr>
              <a:t>утки развития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588678" y="1538402"/>
            <a:ext cx="1485904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>
                <a:solidFill>
                  <a:srgbClr val="203864"/>
                </a:solidFill>
              </a:rPr>
              <a:t>э</a:t>
            </a:r>
            <a:r>
              <a:rPr lang="ru-RU" sz="1600" dirty="0" smtClean="0">
                <a:solidFill>
                  <a:srgbClr val="203864"/>
                </a:solidFill>
              </a:rPr>
              <a:t>мбрион на 6</a:t>
            </a:r>
          </a:p>
          <a:p>
            <a:pPr algn="ctr"/>
            <a:r>
              <a:rPr lang="ru-RU" sz="1600" dirty="0">
                <a:solidFill>
                  <a:srgbClr val="203864"/>
                </a:solidFill>
              </a:rPr>
              <a:t>с</a:t>
            </a:r>
            <a:r>
              <a:rPr lang="ru-RU" sz="1600" dirty="0" smtClean="0">
                <a:solidFill>
                  <a:srgbClr val="203864"/>
                </a:solidFill>
              </a:rPr>
              <a:t>утки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67891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1"/>
            <a:ext cx="9144000" cy="1392072"/>
          </a:xfrm>
          <a:prstGeom prst="rect">
            <a:avLst/>
          </a:prstGeom>
          <a:solidFill>
            <a:schemeClr val="accent5">
              <a:lumMod val="50000"/>
              <a:alpha val="94000"/>
            </a:schemeClr>
          </a:solidFill>
          <a:ln w="1809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731" y="328661"/>
            <a:ext cx="8350333" cy="795801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Выводы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14128" y="206343"/>
            <a:ext cx="8725156" cy="953717"/>
          </a:xfrm>
          <a:prstGeom prst="rect">
            <a:avLst/>
          </a:prstGeom>
          <a:noFill/>
          <a:ln w="603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80634" y="2097465"/>
            <a:ext cx="7348508" cy="388735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Arial"/>
              <a:buChar char="•"/>
            </a:pPr>
            <a:endParaRPr lang="en-US" sz="2000" dirty="0" smtClean="0">
              <a:solidFill>
                <a:srgbClr val="203864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</a:rPr>
              <a:t>Программы </a:t>
            </a:r>
            <a:r>
              <a:rPr lang="en-US" sz="2000" dirty="0" smtClean="0">
                <a:solidFill>
                  <a:srgbClr val="000000"/>
                </a:solidFill>
              </a:rPr>
              <a:t>IVM</a:t>
            </a:r>
            <a:r>
              <a:rPr lang="ru-RU" sz="2000" dirty="0" smtClean="0">
                <a:solidFill>
                  <a:srgbClr val="000000"/>
                </a:solidFill>
              </a:rPr>
              <a:t> могут быть применены даже на поздних стадиях рака яичника у пациенток репродуктивного возраста с хорошим овариальным резервом до лечения онкологического заболевания</a:t>
            </a:r>
            <a:r>
              <a:rPr lang="en-US" sz="2000" dirty="0" smtClean="0">
                <a:solidFill>
                  <a:srgbClr val="000000"/>
                </a:solidFill>
              </a:rPr>
              <a:t>;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</a:rPr>
              <a:t>Двухступенчатая система дозревания яйцеклеток с </a:t>
            </a:r>
            <a:r>
              <a:rPr lang="ru-RU" sz="2000" dirty="0" err="1" smtClean="0">
                <a:solidFill>
                  <a:srgbClr val="000000"/>
                </a:solidFill>
              </a:rPr>
              <a:t>капацитацией</a:t>
            </a:r>
            <a:r>
              <a:rPr lang="ru-RU" sz="2000" dirty="0" smtClean="0">
                <a:solidFill>
                  <a:srgbClr val="000000"/>
                </a:solidFill>
              </a:rPr>
              <a:t> обладает значительным потенциалом повышения эффективности программ   </a:t>
            </a:r>
            <a:r>
              <a:rPr lang="en-US" sz="2000" dirty="0" smtClean="0">
                <a:solidFill>
                  <a:srgbClr val="000000"/>
                </a:solidFill>
              </a:rPr>
              <a:t>IVM;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</a:rPr>
              <a:t>Требуются дальнейшие исследования на большой группе пациенток, в том числе и на донорах ооцитов, для определения эффективности двухступенчатой системы </a:t>
            </a:r>
            <a:r>
              <a:rPr lang="ru-RU" sz="2000" dirty="0">
                <a:solidFill>
                  <a:srgbClr val="000000"/>
                </a:solidFill>
              </a:rPr>
              <a:t>дозревания яйцеклеток с </a:t>
            </a:r>
            <a:r>
              <a:rPr lang="ru-RU" sz="2000" dirty="0" err="1" smtClean="0">
                <a:solidFill>
                  <a:srgbClr val="000000"/>
                </a:solidFill>
              </a:rPr>
              <a:t>капацитацией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 algn="just">
              <a:buFont typeface="Arial"/>
              <a:buChar char="•"/>
            </a:pPr>
            <a:endParaRPr lang="ru-RU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239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632</Words>
  <Application>Microsoft Macintosh PowerPoint</Application>
  <PresentationFormat>Экран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Рак яичника</vt:lpstr>
      <vt:lpstr>Двухступенчатый метод дозревания яйцеклеток in vitro, CAPA IVM</vt:lpstr>
      <vt:lpstr>Двухступенчатый метод дозревания яйцеклеток in vitro, CAPA IVM</vt:lpstr>
      <vt:lpstr>Клинический случай</vt:lpstr>
      <vt:lpstr>Клинический случай</vt:lpstr>
      <vt:lpstr>Дозревание яйцеклеток</vt:lpstr>
      <vt:lpstr>Эмбриологический этап</vt:lpstr>
      <vt:lpstr>Выводы</vt:lpstr>
      <vt:lpstr>Благодарности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Анастасия</cp:lastModifiedBy>
  <cp:revision>133</cp:revision>
  <dcterms:created xsi:type="dcterms:W3CDTF">2014-11-21T11:00:06Z</dcterms:created>
  <dcterms:modified xsi:type="dcterms:W3CDTF">2019-11-12T04:53:42Z</dcterms:modified>
</cp:coreProperties>
</file>