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433" r:id="rId3"/>
    <p:sldId id="434" r:id="rId4"/>
    <p:sldId id="439" r:id="rId5"/>
    <p:sldId id="437" r:id="rId6"/>
    <p:sldId id="440" r:id="rId7"/>
    <p:sldId id="429" r:id="rId8"/>
    <p:sldId id="375" r:id="rId9"/>
    <p:sldId id="376" r:id="rId10"/>
    <p:sldId id="438" r:id="rId11"/>
    <p:sldId id="284" r:id="rId12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848248544969374E-2"/>
          <c:y val="0.14476424201194849"/>
          <c:w val="0.46365316900966141"/>
          <c:h val="0.586663869232676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Вторая точка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02-4F4C-A86D-862CBD8FBA0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02-4F4C-A86D-862CBD8FBA04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02-4F4C-A86D-862CBD8FBA04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02-4F4C-A86D-862CBD8FBA04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2002-4F4C-A86D-862CBD8FBA04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002-4F4C-A86D-862CBD8FBA04}"/>
              </c:ext>
            </c:extLst>
          </c:dPt>
          <c:dLbls>
            <c:dLbl>
              <c:idx val="1"/>
              <c:layout>
                <c:manualLayout>
                  <c:x val="-0.13241887377714168"/>
                  <c:y val="-0.1191860048330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002-4F4C-A86D-862CBD8FBA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529121927940829"/>
                  <c:y val="-0.13428931515719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002-4F4C-A86D-862CBD8FBA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Bifidobacterium sp</c:v>
                </c:pt>
                <c:pt idx="1">
                  <c:v>Lactobacillus sp</c:v>
                </c:pt>
                <c:pt idx="2">
                  <c:v>Propionibacterium sp</c:v>
                </c:pt>
                <c:pt idx="3">
                  <c:v>Bacteroides sp</c:v>
                </c:pt>
                <c:pt idx="4">
                  <c:v>Veillonella sp</c:v>
                </c:pt>
                <c:pt idx="5">
                  <c:v>Clostridium sp</c:v>
                </c:pt>
                <c:pt idx="6">
                  <c:v>Eggerthella sp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1">
                  <c:v>20</c:v>
                </c:pt>
                <c:pt idx="2">
                  <c:v>1</c:v>
                </c:pt>
                <c:pt idx="3">
                  <c:v>14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002-4F4C-A86D-862CBD8FB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52531393253262659"/>
          <c:y val="6.0105250662762601E-2"/>
          <c:w val="0.47091065229749535"/>
          <c:h val="0.93989474933723738"/>
        </c:manualLayout>
      </c:layout>
      <c:overlay val="0"/>
      <c:txPr>
        <a:bodyPr/>
        <a:lstStyle/>
        <a:p>
          <a:pPr>
            <a:defRPr sz="1200">
              <a:latin typeface="Comic Sans MS" panose="030F0702030302020204" pitchFamily="66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867046095679492E-2"/>
          <c:y val="0.18382680798279663"/>
          <c:w val="0.45759734433334315"/>
          <c:h val="0.5165834144207170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Вторая точка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BF-45DC-952E-A9BAFD4313C0}"/>
              </c:ext>
            </c:extLst>
          </c:dPt>
          <c:dPt>
            <c:idx val="1"/>
            <c:bubble3D val="0"/>
            <c:explosion val="9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BF-45DC-952E-A9BAFD4313C0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CBF-45DC-952E-A9BAFD4313C0}"/>
              </c:ext>
            </c:extLst>
          </c:dPt>
          <c:dPt>
            <c:idx val="3"/>
            <c:bubble3D val="0"/>
            <c:spPr>
              <a:solidFill>
                <a:srgbClr val="9BBB59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CBF-45DC-952E-A9BAFD4313C0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6CBF-45DC-952E-A9BAFD4313C0}"/>
              </c:ext>
            </c:extLst>
          </c:dPt>
          <c:dLbls>
            <c:dLbl>
              <c:idx val="1"/>
              <c:layout>
                <c:manualLayout>
                  <c:x val="-0.12047159427652197"/>
                  <c:y val="-0.20296231815244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CBF-45DC-952E-A9BAFD4313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6"/>
                <c:pt idx="0">
                  <c:v>Bifidobacterium sp</c:v>
                </c:pt>
                <c:pt idx="1">
                  <c:v>Lactobacillus sp</c:v>
                </c:pt>
                <c:pt idx="2">
                  <c:v>Bacteroides sp</c:v>
                </c:pt>
                <c:pt idx="3">
                  <c:v>Propionibacterium sp</c:v>
                </c:pt>
                <c:pt idx="4">
                  <c:v>Veillonella sp</c:v>
                </c:pt>
                <c:pt idx="5">
                  <c:v>Clostridium sp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17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CBF-45DC-952E-A9BAFD431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54989140575437612"/>
          <c:y val="0.14720723739319844"/>
          <c:w val="0.44633304723165534"/>
          <c:h val="0.7612146088121966"/>
        </c:manualLayout>
      </c:layout>
      <c:overlay val="0"/>
      <c:txPr>
        <a:bodyPr/>
        <a:lstStyle/>
        <a:p>
          <a:pPr>
            <a:defRPr sz="1200">
              <a:latin typeface="Comic Sans MS" panose="030F0702030302020204" pitchFamily="66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Третья точка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BC-41FF-9F50-68425494312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BC-41FF-9F50-684254943125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BC-41FF-9F50-684254943125}"/>
              </c:ext>
            </c:extLst>
          </c:dPt>
          <c:dPt>
            <c:idx val="3"/>
            <c:bubble3D val="0"/>
            <c:spPr>
              <a:solidFill>
                <a:srgbClr val="9BBB59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BC-41FF-9F50-684254943125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7BC-41FF-9F50-684254943125}"/>
              </c:ext>
            </c:extLst>
          </c:dPt>
          <c:dLbls>
            <c:dLbl>
              <c:idx val="1"/>
              <c:layout>
                <c:manualLayout>
                  <c:x val="-0.11252440219166153"/>
                  <c:y val="-4.7033065590419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BC-41FF-9F50-6842549431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546488140595308E-2"/>
                  <c:y val="-0.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7BC-41FF-9F50-6842549431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129080639113659"/>
                  <c:y val="5.4292459673696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7BC-41FF-9F50-6842549431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Bifidobacterium sp</c:v>
                </c:pt>
                <c:pt idx="1">
                  <c:v>Lactobacillus sp</c:v>
                </c:pt>
                <c:pt idx="2">
                  <c:v>Bacteroides sp</c:v>
                </c:pt>
                <c:pt idx="3">
                  <c:v>Propionibacterium sp</c:v>
                </c:pt>
                <c:pt idx="4">
                  <c:v>Veillonella sp</c:v>
                </c:pt>
                <c:pt idx="5">
                  <c:v>Clostridium sp</c:v>
                </c:pt>
                <c:pt idx="6">
                  <c:v>Peptoniphilus sp</c:v>
                </c:pt>
                <c:pt idx="7">
                  <c:v>Collinsella sp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</c:v>
                </c:pt>
                <c:pt idx="1">
                  <c:v>22</c:v>
                </c:pt>
                <c:pt idx="2">
                  <c:v>21</c:v>
                </c:pt>
                <c:pt idx="3">
                  <c:v>1</c:v>
                </c:pt>
                <c:pt idx="4">
                  <c:v>17</c:v>
                </c:pt>
                <c:pt idx="5">
                  <c:v>10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7BC-41FF-9F50-684254943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54989140575437612"/>
          <c:y val="0.14720723739319844"/>
          <c:w val="0.44633304723165534"/>
          <c:h val="0.7612146088121966"/>
        </c:manualLayout>
      </c:layout>
      <c:overlay val="0"/>
      <c:txPr>
        <a:bodyPr/>
        <a:lstStyle/>
        <a:p>
          <a:pPr>
            <a:defRPr sz="1200">
              <a:latin typeface="Comic Sans MS" panose="030F0702030302020204" pitchFamily="66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Первая точка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AF-45AF-8666-D4A57C56E14A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AF-45AF-8666-D4A57C56E14A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9AF-45AF-8666-D4A57C56E14A}"/>
              </c:ext>
            </c:extLst>
          </c:dPt>
          <c:dPt>
            <c:idx val="3"/>
            <c:bubble3D val="0"/>
            <c:spPr>
              <a:solidFill>
                <a:srgbClr val="9BBB59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9AF-45AF-8666-D4A57C56E14A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69AF-45AF-8666-D4A57C56E14A}"/>
              </c:ext>
            </c:extLst>
          </c:dPt>
          <c:dPt>
            <c:idx val="6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9AF-45AF-8666-D4A57C56E14A}"/>
              </c:ext>
            </c:extLst>
          </c:dPt>
          <c:dLbls>
            <c:dLbl>
              <c:idx val="0"/>
              <c:layout>
                <c:manualLayout>
                  <c:x val="-4.6752422076272733E-2"/>
                  <c:y val="0.170854271356783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9AF-45AF-8666-D4A57C56E1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062411553394542"/>
                  <c:y val="-0.145573009403975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9AF-45AF-8666-D4A57C56E1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104357923001562"/>
                  <c:y val="1.281314710033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9AF-45AF-8666-D4A57C56E1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Bifidobacterium sp</c:v>
                </c:pt>
                <c:pt idx="1">
                  <c:v>Lactobacillus sp</c:v>
                </c:pt>
                <c:pt idx="2">
                  <c:v>Bacteroides sp</c:v>
                </c:pt>
                <c:pt idx="3">
                  <c:v>Propionibacterium sp</c:v>
                </c:pt>
                <c:pt idx="4">
                  <c:v>Veillonella sp</c:v>
                </c:pt>
                <c:pt idx="5">
                  <c:v>Clostridium sp</c:v>
                </c:pt>
                <c:pt idx="6">
                  <c:v>Eggerthella sp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24</c:v>
                </c:pt>
                <c:pt idx="2">
                  <c:v>3</c:v>
                </c:pt>
                <c:pt idx="3">
                  <c:v>3</c:v>
                </c:pt>
                <c:pt idx="4">
                  <c:v>11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9AF-45AF-8666-D4A57C56E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54989140575437612"/>
          <c:y val="0.14720723739319844"/>
          <c:w val="0.44633304723165534"/>
          <c:h val="0.7612146088121966"/>
        </c:manualLayout>
      </c:layout>
      <c:overlay val="0"/>
      <c:txPr>
        <a:bodyPr/>
        <a:lstStyle/>
        <a:p>
          <a:pPr>
            <a:defRPr sz="1200">
              <a:latin typeface="Comic Sans MS" panose="030F0702030302020204" pitchFamily="66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5738A-EFD2-47D8-9A48-612E38F1096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3F0616-E4D7-45EA-A459-FDC821FE6AD4}">
      <dgm:prSet phldrT="[Текст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TLR2</a:t>
          </a:r>
          <a:r>
            <a:rPr lang="ru-RU" dirty="0" smtClean="0">
              <a:latin typeface="Comic Sans MS" panose="030F0702030302020204" pitchFamily="66" charset="0"/>
            </a:rPr>
            <a:t> (связывается с грамположительными бактериями – </a:t>
          </a:r>
          <a:r>
            <a:rPr lang="en-US" dirty="0" err="1" smtClean="0">
              <a:latin typeface="Comic Sans MS" panose="030F0702030302020204" pitchFamily="66" charset="0"/>
            </a:rPr>
            <a:t>Bifidobacterium</a:t>
          </a:r>
          <a:r>
            <a:rPr lang="en-US" dirty="0" smtClean="0">
              <a:latin typeface="Comic Sans MS" panose="030F0702030302020204" pitchFamily="66" charset="0"/>
            </a:rPr>
            <a:t>, Lactobacillus)</a:t>
          </a:r>
        </a:p>
        <a:p>
          <a:r>
            <a:rPr lang="ru-RU" dirty="0" smtClean="0">
              <a:latin typeface="Comic Sans MS" panose="030F0702030302020204" pitchFamily="66" charset="0"/>
            </a:rPr>
            <a:t>Эффект – запуск механизма дозревания </a:t>
          </a:r>
          <a:r>
            <a:rPr lang="ru-RU" dirty="0" err="1" smtClean="0">
              <a:latin typeface="Comic Sans MS" panose="030F0702030302020204" pitchFamily="66" charset="0"/>
            </a:rPr>
            <a:t>энтероцитов</a:t>
          </a:r>
          <a:endParaRPr lang="ru-RU" dirty="0">
            <a:latin typeface="Comic Sans MS" panose="030F0702030302020204" pitchFamily="66" charset="0"/>
          </a:endParaRPr>
        </a:p>
      </dgm:t>
    </dgm:pt>
    <dgm:pt modelId="{3A9504D3-EF91-4375-ABF0-74D2B0CD2BCC}" type="parTrans" cxnId="{4CE7D87B-5057-4593-87E1-D017E0AB264D}">
      <dgm:prSet/>
      <dgm:spPr/>
      <dgm:t>
        <a:bodyPr/>
        <a:lstStyle/>
        <a:p>
          <a:endParaRPr lang="ru-RU">
            <a:latin typeface="Comic Sans MS" panose="030F0702030302020204" pitchFamily="66" charset="0"/>
          </a:endParaRPr>
        </a:p>
      </dgm:t>
    </dgm:pt>
    <dgm:pt modelId="{F60489F2-7BD0-49F6-A5C4-84CF852A69A9}" type="sibTrans" cxnId="{4CE7D87B-5057-4593-87E1-D017E0AB264D}">
      <dgm:prSet/>
      <dgm:spPr/>
      <dgm:t>
        <a:bodyPr/>
        <a:lstStyle/>
        <a:p>
          <a:endParaRPr lang="ru-RU">
            <a:latin typeface="Comic Sans MS" panose="030F0702030302020204" pitchFamily="66" charset="0"/>
          </a:endParaRPr>
        </a:p>
      </dgm:t>
    </dgm:pt>
    <dgm:pt modelId="{45528F8E-8F93-4901-B2EA-CD3EDFAE9075}">
      <dgm:prSet phldrT="[Текст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TLR4 (</a:t>
          </a:r>
          <a:r>
            <a:rPr lang="ru-RU" dirty="0" err="1" smtClean="0">
              <a:latin typeface="Comic Sans MS" panose="030F0702030302020204" pitchFamily="66" charset="0"/>
            </a:rPr>
            <a:t>лиганд</a:t>
          </a:r>
          <a:r>
            <a:rPr lang="ru-RU" dirty="0" smtClean="0">
              <a:latin typeface="Comic Sans MS" panose="030F0702030302020204" pitchFamily="66" charset="0"/>
            </a:rPr>
            <a:t> – </a:t>
          </a:r>
          <a:r>
            <a:rPr lang="ru-RU" dirty="0" err="1" smtClean="0">
              <a:latin typeface="Comic Sans MS" panose="030F0702030302020204" pitchFamily="66" charset="0"/>
            </a:rPr>
            <a:t>липополисахариды</a:t>
          </a:r>
          <a:r>
            <a:rPr lang="ru-RU" dirty="0" smtClean="0">
              <a:latin typeface="Comic Sans MS" panose="030F0702030302020204" pitchFamily="66" charset="0"/>
            </a:rPr>
            <a:t> грамотрицательных бактерий)</a:t>
          </a:r>
        </a:p>
        <a:p>
          <a:r>
            <a:rPr lang="ru-RU" dirty="0" smtClean="0">
              <a:latin typeface="Comic Sans MS" panose="030F0702030302020204" pitchFamily="66" charset="0"/>
            </a:rPr>
            <a:t>Эффект от взаимодействия – запуск воспаления незрелых </a:t>
          </a:r>
          <a:r>
            <a:rPr lang="ru-RU" dirty="0" err="1" smtClean="0">
              <a:latin typeface="Comic Sans MS" panose="030F0702030302020204" pitchFamily="66" charset="0"/>
            </a:rPr>
            <a:t>энтероцитов</a:t>
          </a:r>
          <a:r>
            <a:rPr lang="ru-RU" dirty="0" smtClean="0">
              <a:latin typeface="Comic Sans MS" panose="030F0702030302020204" pitchFamily="66" charset="0"/>
            </a:rPr>
            <a:t> </a:t>
          </a:r>
          <a:endParaRPr lang="ru-RU" dirty="0">
            <a:latin typeface="Comic Sans MS" panose="030F0702030302020204" pitchFamily="66" charset="0"/>
          </a:endParaRPr>
        </a:p>
      </dgm:t>
    </dgm:pt>
    <dgm:pt modelId="{366BA609-12A1-4E62-B9B1-78D3D3B4CAE7}" type="parTrans" cxnId="{162B7FC9-D3D8-4F67-9E9C-5A61C554B059}">
      <dgm:prSet/>
      <dgm:spPr/>
      <dgm:t>
        <a:bodyPr/>
        <a:lstStyle/>
        <a:p>
          <a:endParaRPr lang="ru-RU">
            <a:latin typeface="Comic Sans MS" panose="030F0702030302020204" pitchFamily="66" charset="0"/>
          </a:endParaRPr>
        </a:p>
      </dgm:t>
    </dgm:pt>
    <dgm:pt modelId="{53262915-6C99-4D8D-952A-322947C71093}" type="sibTrans" cxnId="{162B7FC9-D3D8-4F67-9E9C-5A61C554B059}">
      <dgm:prSet/>
      <dgm:spPr/>
      <dgm:t>
        <a:bodyPr/>
        <a:lstStyle/>
        <a:p>
          <a:endParaRPr lang="ru-RU">
            <a:latin typeface="Comic Sans MS" panose="030F0702030302020204" pitchFamily="66" charset="0"/>
          </a:endParaRPr>
        </a:p>
      </dgm:t>
    </dgm:pt>
    <dgm:pt modelId="{6BCC4214-B7E9-4E40-A054-29E34004DC3B}" type="pres">
      <dgm:prSet presAssocID="{E625738A-EFD2-47D8-9A48-612E38F1096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D2E03-0709-4B1F-9104-2155B5590FF3}" type="pres">
      <dgm:prSet presAssocID="{E625738A-EFD2-47D8-9A48-612E38F1096A}" presName="divider" presStyleLbl="fgShp" presStyleIdx="0" presStyleCnt="1"/>
      <dgm:spPr/>
    </dgm:pt>
    <dgm:pt modelId="{E1F316D7-1452-49B4-8977-CE28F35DBF7E}" type="pres">
      <dgm:prSet presAssocID="{F13F0616-E4D7-45EA-A459-FDC821FE6AD4}" presName="downArrow" presStyleLbl="node1" presStyleIdx="0" presStyleCnt="2"/>
      <dgm:spPr/>
    </dgm:pt>
    <dgm:pt modelId="{9FBC270B-5B4B-4901-B3F4-63EC28831A04}" type="pres">
      <dgm:prSet presAssocID="{F13F0616-E4D7-45EA-A459-FDC821FE6AD4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257D8-683F-4CFE-98BE-4EFC183891C0}" type="pres">
      <dgm:prSet presAssocID="{45528F8E-8F93-4901-B2EA-CD3EDFAE9075}" presName="upArrow" presStyleLbl="node1" presStyleIdx="1" presStyleCnt="2"/>
      <dgm:spPr/>
    </dgm:pt>
    <dgm:pt modelId="{38A4C0C6-C102-4A56-AA4D-2DD71A431FBC}" type="pres">
      <dgm:prSet presAssocID="{45528F8E-8F93-4901-B2EA-CD3EDFAE907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0ADEC3-55B2-4E72-9D92-F93F0F879C7E}" type="presOf" srcId="{F13F0616-E4D7-45EA-A459-FDC821FE6AD4}" destId="{9FBC270B-5B4B-4901-B3F4-63EC28831A04}" srcOrd="0" destOrd="0" presId="urn:microsoft.com/office/officeart/2005/8/layout/arrow3"/>
    <dgm:cxn modelId="{8DF76C82-505B-44E6-9960-B8F2B8408299}" type="presOf" srcId="{45528F8E-8F93-4901-B2EA-CD3EDFAE9075}" destId="{38A4C0C6-C102-4A56-AA4D-2DD71A431FBC}" srcOrd="0" destOrd="0" presId="urn:microsoft.com/office/officeart/2005/8/layout/arrow3"/>
    <dgm:cxn modelId="{B075ABAF-9CD3-4475-B577-8425679EF497}" type="presOf" srcId="{E625738A-EFD2-47D8-9A48-612E38F1096A}" destId="{6BCC4214-B7E9-4E40-A054-29E34004DC3B}" srcOrd="0" destOrd="0" presId="urn:microsoft.com/office/officeart/2005/8/layout/arrow3"/>
    <dgm:cxn modelId="{162B7FC9-D3D8-4F67-9E9C-5A61C554B059}" srcId="{E625738A-EFD2-47D8-9A48-612E38F1096A}" destId="{45528F8E-8F93-4901-B2EA-CD3EDFAE9075}" srcOrd="1" destOrd="0" parTransId="{366BA609-12A1-4E62-B9B1-78D3D3B4CAE7}" sibTransId="{53262915-6C99-4D8D-952A-322947C71093}"/>
    <dgm:cxn modelId="{4CE7D87B-5057-4593-87E1-D017E0AB264D}" srcId="{E625738A-EFD2-47D8-9A48-612E38F1096A}" destId="{F13F0616-E4D7-45EA-A459-FDC821FE6AD4}" srcOrd="0" destOrd="0" parTransId="{3A9504D3-EF91-4375-ABF0-74D2B0CD2BCC}" sibTransId="{F60489F2-7BD0-49F6-A5C4-84CF852A69A9}"/>
    <dgm:cxn modelId="{38605592-7BBF-437F-8F6B-D5B4048E878F}" type="presParOf" srcId="{6BCC4214-B7E9-4E40-A054-29E34004DC3B}" destId="{3BED2E03-0709-4B1F-9104-2155B5590FF3}" srcOrd="0" destOrd="0" presId="urn:microsoft.com/office/officeart/2005/8/layout/arrow3"/>
    <dgm:cxn modelId="{9B38A4BA-0ECA-48C7-86CE-09463FC9A305}" type="presParOf" srcId="{6BCC4214-B7E9-4E40-A054-29E34004DC3B}" destId="{E1F316D7-1452-49B4-8977-CE28F35DBF7E}" srcOrd="1" destOrd="0" presId="urn:microsoft.com/office/officeart/2005/8/layout/arrow3"/>
    <dgm:cxn modelId="{2CAB80A7-FD2D-4DC4-BC61-6C70733104CD}" type="presParOf" srcId="{6BCC4214-B7E9-4E40-A054-29E34004DC3B}" destId="{9FBC270B-5B4B-4901-B3F4-63EC28831A04}" srcOrd="2" destOrd="0" presId="urn:microsoft.com/office/officeart/2005/8/layout/arrow3"/>
    <dgm:cxn modelId="{348E033F-56EB-469D-92D0-21F58A8F45DF}" type="presParOf" srcId="{6BCC4214-B7E9-4E40-A054-29E34004DC3B}" destId="{010257D8-683F-4CFE-98BE-4EFC183891C0}" srcOrd="3" destOrd="0" presId="urn:microsoft.com/office/officeart/2005/8/layout/arrow3"/>
    <dgm:cxn modelId="{D0CD800B-8A17-4556-B368-387AD269FD53}" type="presParOf" srcId="{6BCC4214-B7E9-4E40-A054-29E34004DC3B}" destId="{38A4C0C6-C102-4A56-AA4D-2DD71A431FB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D2E03-0709-4B1F-9104-2155B5590FF3}">
      <dsp:nvSpPr>
        <dsp:cNvPr id="0" name=""/>
        <dsp:cNvSpPr/>
      </dsp:nvSpPr>
      <dsp:spPr>
        <a:xfrm rot="21300000">
          <a:off x="17954" y="1839280"/>
          <a:ext cx="5815050" cy="66591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316D7-1452-49B4-8977-CE28F35DBF7E}">
      <dsp:nvSpPr>
        <dsp:cNvPr id="0" name=""/>
        <dsp:cNvSpPr/>
      </dsp:nvSpPr>
      <dsp:spPr>
        <a:xfrm>
          <a:off x="702115" y="217223"/>
          <a:ext cx="1755288" cy="173778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C270B-5B4B-4901-B3F4-63EC28831A04}">
      <dsp:nvSpPr>
        <dsp:cNvPr id="0" name=""/>
        <dsp:cNvSpPr/>
      </dsp:nvSpPr>
      <dsp:spPr>
        <a:xfrm>
          <a:off x="3101008" y="0"/>
          <a:ext cx="1872307" cy="1824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omic Sans MS" panose="030F0702030302020204" pitchFamily="66" charset="0"/>
            </a:rPr>
            <a:t>TLR2</a:t>
          </a:r>
          <a:r>
            <a:rPr lang="ru-RU" sz="1200" kern="1200" dirty="0" smtClean="0">
              <a:latin typeface="Comic Sans MS" panose="030F0702030302020204" pitchFamily="66" charset="0"/>
            </a:rPr>
            <a:t> (связывается с грамположительными бактериями – </a:t>
          </a:r>
          <a:r>
            <a:rPr lang="en-US" sz="1200" kern="1200" dirty="0" err="1" smtClean="0">
              <a:latin typeface="Comic Sans MS" panose="030F0702030302020204" pitchFamily="66" charset="0"/>
            </a:rPr>
            <a:t>Bifidobacterium</a:t>
          </a:r>
          <a:r>
            <a:rPr lang="en-US" sz="1200" kern="1200" dirty="0" smtClean="0">
              <a:latin typeface="Comic Sans MS" panose="030F0702030302020204" pitchFamily="66" charset="0"/>
            </a:rPr>
            <a:t>, Lactobacillus)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omic Sans MS" panose="030F0702030302020204" pitchFamily="66" charset="0"/>
            </a:rPr>
            <a:t>Эффект – запуск механизма дозревания </a:t>
          </a:r>
          <a:r>
            <a:rPr lang="ru-RU" sz="1200" kern="1200" dirty="0" err="1" smtClean="0">
              <a:latin typeface="Comic Sans MS" panose="030F0702030302020204" pitchFamily="66" charset="0"/>
            </a:rPr>
            <a:t>энтероцитов</a:t>
          </a:r>
          <a:endParaRPr lang="ru-RU" sz="1200" kern="1200" dirty="0">
            <a:latin typeface="Comic Sans MS" panose="030F0702030302020204" pitchFamily="66" charset="0"/>
          </a:endParaRPr>
        </a:p>
      </dsp:txBody>
      <dsp:txXfrm>
        <a:off x="3101008" y="0"/>
        <a:ext cx="1872307" cy="1824678"/>
      </dsp:txXfrm>
    </dsp:sp>
    <dsp:sp modelId="{010257D8-683F-4CFE-98BE-4EFC183891C0}">
      <dsp:nvSpPr>
        <dsp:cNvPr id="0" name=""/>
        <dsp:cNvSpPr/>
      </dsp:nvSpPr>
      <dsp:spPr>
        <a:xfrm>
          <a:off x="3393556" y="2389459"/>
          <a:ext cx="1755288" cy="173778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4C0C6-C102-4A56-AA4D-2DD71A431FBC}">
      <dsp:nvSpPr>
        <dsp:cNvPr id="0" name=""/>
        <dsp:cNvSpPr/>
      </dsp:nvSpPr>
      <dsp:spPr>
        <a:xfrm>
          <a:off x="877644" y="2519793"/>
          <a:ext cx="1872307" cy="1824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omic Sans MS" panose="030F0702030302020204" pitchFamily="66" charset="0"/>
            </a:rPr>
            <a:t>TLR4 (</a:t>
          </a:r>
          <a:r>
            <a:rPr lang="ru-RU" sz="1200" kern="1200" dirty="0" err="1" smtClean="0">
              <a:latin typeface="Comic Sans MS" panose="030F0702030302020204" pitchFamily="66" charset="0"/>
            </a:rPr>
            <a:t>лиганд</a:t>
          </a:r>
          <a:r>
            <a:rPr lang="ru-RU" sz="1200" kern="1200" dirty="0" smtClean="0">
              <a:latin typeface="Comic Sans MS" panose="030F0702030302020204" pitchFamily="66" charset="0"/>
            </a:rPr>
            <a:t> – </a:t>
          </a:r>
          <a:r>
            <a:rPr lang="ru-RU" sz="1200" kern="1200" dirty="0" err="1" smtClean="0">
              <a:latin typeface="Comic Sans MS" panose="030F0702030302020204" pitchFamily="66" charset="0"/>
            </a:rPr>
            <a:t>липополисахариды</a:t>
          </a:r>
          <a:r>
            <a:rPr lang="ru-RU" sz="1200" kern="1200" dirty="0" smtClean="0">
              <a:latin typeface="Comic Sans MS" panose="030F0702030302020204" pitchFamily="66" charset="0"/>
            </a:rPr>
            <a:t> грамотрицательных бактерий)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omic Sans MS" panose="030F0702030302020204" pitchFamily="66" charset="0"/>
            </a:rPr>
            <a:t>Эффект от взаимодействия – запуск воспаления незрелых </a:t>
          </a:r>
          <a:r>
            <a:rPr lang="ru-RU" sz="1200" kern="1200" dirty="0" err="1" smtClean="0">
              <a:latin typeface="Comic Sans MS" panose="030F0702030302020204" pitchFamily="66" charset="0"/>
            </a:rPr>
            <a:t>энтероцитов</a:t>
          </a:r>
          <a:r>
            <a:rPr lang="ru-RU" sz="1200" kern="1200" dirty="0" smtClean="0">
              <a:latin typeface="Comic Sans MS" panose="030F0702030302020204" pitchFamily="66" charset="0"/>
            </a:rPr>
            <a:t> </a:t>
          </a:r>
          <a:endParaRPr lang="ru-RU" sz="1200" kern="1200" dirty="0">
            <a:latin typeface="Comic Sans MS" panose="030F0702030302020204" pitchFamily="66" charset="0"/>
          </a:endParaRPr>
        </a:p>
      </dsp:txBody>
      <dsp:txXfrm>
        <a:off x="877644" y="2519793"/>
        <a:ext cx="1872307" cy="1824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0.14388</cdr:x>
      <cdr:y>0.09605</cdr:y>
    </cdr:from>
    <cdr:to>
      <cdr:x>0.4972</cdr:x>
      <cdr:y>0.1717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55315" y="505782"/>
          <a:ext cx="2100404" cy="398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Кесарево сечение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</cdr:x>
      <cdr:y>0.5409</cdr:y>
    </cdr:from>
    <cdr:to>
      <cdr:x>0.04721</cdr:x>
      <cdr:y>0.64921</cdr:y>
    </cdr:to>
    <cdr:sp macro="" textlink="">
      <cdr:nvSpPr>
        <cdr:cNvPr id="3" name="Стрелка вверх 2"/>
        <cdr:cNvSpPr/>
      </cdr:nvSpPr>
      <cdr:spPr>
        <a:xfrm xmlns:a="http://schemas.openxmlformats.org/drawingml/2006/main" rot="3004138">
          <a:off x="-6241805" y="2993175"/>
          <a:ext cx="570368" cy="280657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0.16654</cdr:x>
      <cdr:y>0</cdr:y>
    </cdr:from>
    <cdr:to>
      <cdr:x>0.6231</cdr:x>
      <cdr:y>0.0869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974255" y="-1909310"/>
          <a:ext cx="267077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Естественные роды</a:t>
          </a:r>
          <a:endParaRPr lang="ru-RU" dirty="0"/>
        </a:p>
      </cdr:txBody>
    </cdr:sp>
  </cdr:relSizeAnchor>
  <cdr:relSizeAnchor xmlns:cdr="http://schemas.openxmlformats.org/drawingml/2006/chartDrawing">
    <cdr:from>
      <cdr:x>0.2625</cdr:x>
      <cdr:y>0.91053</cdr:y>
    </cdr:from>
    <cdr:to>
      <cdr:x>0.36</cdr:x>
      <cdr:y>0.97657</cdr:y>
    </cdr:to>
    <cdr:sp macro="" textlink="">
      <cdr:nvSpPr>
        <cdr:cNvPr id="3" name="Стрелка вверх 2"/>
        <cdr:cNvSpPr/>
      </cdr:nvSpPr>
      <cdr:spPr>
        <a:xfrm xmlns:a="http://schemas.openxmlformats.org/drawingml/2006/main">
          <a:off x="1535567" y="3869867"/>
          <a:ext cx="570368" cy="280657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0.18193</cdr:x>
      <cdr:y>0.04173</cdr:y>
    </cdr:from>
    <cdr:to>
      <cdr:x>0.54003</cdr:x>
      <cdr:y>0.12069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7066" y="210539"/>
          <a:ext cx="2100404" cy="398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Кесарево сечение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0.12751</cdr:x>
      <cdr:y>0.78286</cdr:y>
    </cdr:from>
    <cdr:to>
      <cdr:x>0.22476</cdr:x>
      <cdr:y>0.83849</cdr:y>
    </cdr:to>
    <cdr:sp macro="" textlink="">
      <cdr:nvSpPr>
        <cdr:cNvPr id="3" name="Стрелка вверх 2"/>
        <cdr:cNvSpPr/>
      </cdr:nvSpPr>
      <cdr:spPr>
        <a:xfrm xmlns:a="http://schemas.openxmlformats.org/drawingml/2006/main" rot="2124609">
          <a:off x="747917" y="3949620"/>
          <a:ext cx="570368" cy="280657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E971E-6FED-4B46-B755-6C4EA9CF33FD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FBF75-0A59-4C31-8E74-C495755E3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55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63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8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7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1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1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9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0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0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4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1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B66982-19D4-4934-83FC-FA1374A3C9EC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AE4B5-1EE8-4F78-920D-FC4E1623D1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76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nformer/Default.asp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nformer/Default.asp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informer/Default.asp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informer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9144" y="1732467"/>
            <a:ext cx="9973901" cy="238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600" dirty="0"/>
              <a:t>The developmentally regulated fetal enterocyte gene, ZP4, mediates anti-inflammation by the symbiotic bacterial surface factor polysaccharide A on </a:t>
            </a:r>
            <a:r>
              <a:rPr lang="en-US" sz="1600" dirty="0" err="1"/>
              <a:t>Bacteroides</a:t>
            </a:r>
            <a:r>
              <a:rPr lang="en-US" sz="1600" dirty="0"/>
              <a:t> </a:t>
            </a:r>
            <a:r>
              <a:rPr lang="en-US" sz="1600" dirty="0" err="1" smtClean="0"/>
              <a:t>fragilis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200" dirty="0" err="1" smtClean="0"/>
              <a:t>Онтогенетически</a:t>
            </a:r>
            <a:r>
              <a:rPr lang="ru-RU" sz="3200" dirty="0" smtClean="0"/>
              <a:t> регулируемый ген </a:t>
            </a:r>
            <a:r>
              <a:rPr lang="ru-RU" sz="3200" dirty="0" err="1"/>
              <a:t>энтероцитов</a:t>
            </a:r>
            <a:r>
              <a:rPr lang="ru-RU" sz="3200" dirty="0"/>
              <a:t> плода, ZP4, опосредует противовоспалительное действие </a:t>
            </a:r>
            <a:r>
              <a:rPr lang="ru-RU" sz="3200" dirty="0" smtClean="0"/>
              <a:t>через симбиотический </a:t>
            </a:r>
            <a:r>
              <a:rPr lang="ru-RU" sz="3200" dirty="0"/>
              <a:t>поверхностный полисахарид А </a:t>
            </a:r>
            <a:r>
              <a:rPr lang="ru-RU" sz="3200" i="1" dirty="0" err="1"/>
              <a:t>Bacteroides</a:t>
            </a:r>
            <a:r>
              <a:rPr lang="ru-RU" sz="3200" i="1" dirty="0"/>
              <a:t> </a:t>
            </a:r>
            <a:r>
              <a:rPr lang="ru-RU" sz="3200" i="1" dirty="0" err="1" smtClean="0"/>
              <a:t>fragilis</a:t>
            </a:r>
            <a:endParaRPr lang="ru-RU" sz="3200" b="1" i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7871" y="5513316"/>
            <a:ext cx="9144000" cy="71296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Отдел микробиологии, клинической фармакологии и эпидемиологии</a:t>
            </a:r>
            <a:endParaRPr lang="ru-RU" sz="1600" dirty="0"/>
          </a:p>
          <a:p>
            <a:pPr algn="ctr"/>
            <a:r>
              <a:rPr lang="ru-RU" sz="1600" dirty="0" smtClean="0"/>
              <a:t>К.м.н</a:t>
            </a:r>
            <a:r>
              <a:rPr lang="ru-RU" sz="1600" dirty="0"/>
              <a:t>. Любасовская Л.А.</a:t>
            </a:r>
          </a:p>
        </p:txBody>
      </p:sp>
      <p:pic>
        <p:nvPicPr>
          <p:cNvPr id="4" name="Picture 2" descr="http://inform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98"/>
            <a:ext cx="1577820" cy="10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75572" y="308314"/>
            <a:ext cx="67025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American Journal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of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Physiology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: </a:t>
            </a:r>
            <a:endParaRPr lang="ru-RU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Gastrointestinal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and Liver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Physiology</a:t>
            </a:r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IF 2,36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7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8952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z="4400" dirty="0"/>
              <a:t>Будущее </a:t>
            </a:r>
            <a:r>
              <a:rPr lang="ru-RU" sz="4400" dirty="0" err="1"/>
              <a:t>пробиотиков</a:t>
            </a:r>
            <a:r>
              <a:rPr lang="ru-RU" sz="4400" dirty="0"/>
              <a:t>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845733"/>
            <a:ext cx="11798938" cy="428321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1. 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Отделом микробиологии, клинической фармакологии и эпидемиологии в рамках работы по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двум проектам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с ФГБУ «ЦСП» Минздрава России от 10.06.2019 №0373100122119000032 «Сбор и характеристика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биообразцов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микробиоты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кишечника доношенных и поздних недоношенных новорожденных детей» предложены кандидаты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пробиотические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штаммы, включая </a:t>
            </a:r>
            <a:r>
              <a:rPr lang="en-US" sz="2400" dirty="0" err="1">
                <a:solidFill>
                  <a:schemeClr val="tx1"/>
                </a:solidFill>
                <a:latin typeface="Comic Sans MS" pitchFamily="66" charset="0"/>
              </a:rPr>
              <a:t>Bacteroides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2.Китайское исследование посвященное изучению штамма </a:t>
            </a:r>
            <a:r>
              <a:rPr lang="en-US" sz="2400" i="1" dirty="0" err="1" smtClean="0">
                <a:solidFill>
                  <a:schemeClr val="tx1"/>
                </a:solidFill>
                <a:latin typeface="Comic Sans MS" pitchFamily="66" charset="0"/>
              </a:rPr>
              <a:t>Bacteroides</a:t>
            </a:r>
            <a:r>
              <a:rPr lang="en-US" sz="24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Comic Sans MS" pitchFamily="66" charset="0"/>
              </a:rPr>
              <a:t>fragilis</a:t>
            </a:r>
            <a:r>
              <a:rPr lang="en-US" sz="2400" i="1" dirty="0" smtClean="0">
                <a:solidFill>
                  <a:schemeClr val="tx1"/>
                </a:solidFill>
                <a:latin typeface="Comic Sans MS" pitchFamily="66" charset="0"/>
              </a:rPr>
              <a:t> ZY-312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в качестве защитного </a:t>
            </a:r>
            <a:r>
              <a:rPr lang="ru-RU" sz="2400" dirty="0" err="1" smtClean="0">
                <a:solidFill>
                  <a:schemeClr val="tx1"/>
                </a:solidFill>
                <a:latin typeface="Comic Sans MS" pitchFamily="66" charset="0"/>
              </a:rPr>
              <a:t>пробиотика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против </a:t>
            </a:r>
            <a:r>
              <a:rPr lang="en-US" sz="2400" i="1" dirty="0" err="1" smtClean="0">
                <a:solidFill>
                  <a:schemeClr val="tx1"/>
                </a:solidFill>
                <a:latin typeface="Comic Sans MS" pitchFamily="66" charset="0"/>
              </a:rPr>
              <a:t>Citrobacter</a:t>
            </a:r>
            <a:r>
              <a:rPr lang="en-US" sz="24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Comic Sans MS" pitchFamily="66" charset="0"/>
              </a:rPr>
              <a:t>sakazakii</a:t>
            </a:r>
            <a:r>
              <a:rPr lang="en-US" sz="2400" i="1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ru-RU" sz="24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индуцированного НЭК </a:t>
            </a:r>
            <a:r>
              <a:rPr lang="en-US" sz="2400" i="1" dirty="0" smtClean="0">
                <a:solidFill>
                  <a:schemeClr val="tx1"/>
                </a:solidFill>
                <a:latin typeface="Comic Sans MS" pitchFamily="66" charset="0"/>
              </a:rPr>
              <a:t>in vitro</a:t>
            </a:r>
            <a:r>
              <a:rPr lang="ru-RU" sz="24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и в модели на новорожденных крысах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. Исследование консорциума микроорганизмов производящих </a:t>
            </a:r>
            <a:r>
              <a:rPr lang="ru-RU" sz="2400" dirty="0" err="1" smtClean="0">
                <a:solidFill>
                  <a:schemeClr val="tx1"/>
                </a:solidFill>
                <a:latin typeface="Comic Sans MS" pitchFamily="66" charset="0"/>
              </a:rPr>
              <a:t>пропионат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400" i="1" dirty="0" err="1" smtClean="0">
                <a:solidFill>
                  <a:schemeClr val="tx1"/>
                </a:solidFill>
                <a:latin typeface="Comic Sans MS" pitchFamily="66" charset="0"/>
              </a:rPr>
              <a:t>Lactobacillus+Bacteroides+Veillonella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для восстановления </a:t>
            </a:r>
            <a:r>
              <a:rPr lang="ru-RU" sz="2400" dirty="0" err="1" smtClean="0">
                <a:solidFill>
                  <a:schemeClr val="tx1"/>
                </a:solidFill>
                <a:latin typeface="Comic Sans MS" pitchFamily="66" charset="0"/>
              </a:rPr>
              <a:t>дисбиоза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вызванного </a:t>
            </a:r>
            <a:r>
              <a:rPr lang="ru-RU" sz="2400" dirty="0" err="1" smtClean="0">
                <a:solidFill>
                  <a:schemeClr val="tx1"/>
                </a:solidFill>
                <a:latin typeface="Comic Sans MS" pitchFamily="66" charset="0"/>
              </a:rPr>
              <a:t>пробиотиками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на модели кишечной микробной экосистемы человека 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in 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vitro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(Бельгия) </a:t>
            </a:r>
          </a:p>
          <a:p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29147" y="2356888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Font typeface="Arial" panose="020B0604020202020204" pitchFamily="34" charset="0"/>
            </a:pPr>
            <a:r>
              <a:rPr lang="ru-RU" b="1" dirty="0">
                <a:latin typeface="Comic Sans MS" pitchFamily="66" charset="0"/>
              </a:rPr>
              <a:t>СПАСИБО ЗА ВНИМАНИЕ!</a:t>
            </a:r>
          </a:p>
        </p:txBody>
      </p:sp>
      <p:pic>
        <p:nvPicPr>
          <p:cNvPr id="3" name="Picture 2" descr="http://inform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24" y="6267318"/>
            <a:ext cx="893275" cy="5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2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12" y="440839"/>
            <a:ext cx="10450600" cy="8811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Эволюция не прощает незрелости…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82794" y="1850269"/>
            <a:ext cx="6116594" cy="434957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Энтероциты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у новорожденных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не зрелые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озревание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запускается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через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TLR2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«пионерскими» бактериями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-</a:t>
            </a:r>
            <a:r>
              <a:rPr lang="en-US" i="1" dirty="0" err="1" smtClean="0">
                <a:solidFill>
                  <a:schemeClr val="tx1"/>
                </a:solidFill>
                <a:latin typeface="Comic Sans MS" pitchFamily="66" charset="0"/>
              </a:rPr>
              <a:t>Bifidobacterium</a:t>
            </a:r>
            <a:r>
              <a:rPr lang="en-US" i="1" dirty="0" smtClean="0">
                <a:solidFill>
                  <a:schemeClr val="tx1"/>
                </a:solidFill>
                <a:latin typeface="Comic Sans MS" pitchFamily="66" charset="0"/>
              </a:rPr>
              <a:t>, Lactobacillus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Причины нарушения созревания: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Гестационная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незрелость (основа – «молчание» генов, отвечающих за каскад экспрессии генов, инициирующих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TLR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– нарушение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этапности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формирования естественной природной защиты и разбалансированность запуска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цитокинового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каскада – «</a:t>
            </a:r>
            <a:r>
              <a:rPr lang="ru-RU" i="1" dirty="0" smtClean="0">
                <a:solidFill>
                  <a:schemeClr val="tx1"/>
                </a:solidFill>
                <a:latin typeface="Comic Sans MS" pitchFamily="66" charset="0"/>
              </a:rPr>
              <a:t>неуправляемый фейерверк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Недостаточность механизмов, запускающих созревание: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не вагинальные роды, нарушение становления грудного вскармливания, антибиотики и антисептики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631176"/>
              </p:ext>
            </p:extLst>
          </p:nvPr>
        </p:nvGraphicFramePr>
        <p:xfrm>
          <a:off x="144855" y="1855375"/>
          <a:ext cx="5850960" cy="434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773" y="113167"/>
            <a:ext cx="10058400" cy="12267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773" y="2254312"/>
            <a:ext cx="10813507" cy="22362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изучить </a:t>
            </a:r>
            <a:r>
              <a:rPr lang="ru-RU" sz="1800" dirty="0">
                <a:solidFill>
                  <a:schemeClr val="tx1"/>
                </a:solidFill>
                <a:latin typeface="Comic Sans MS" pitchFamily="66" charset="0"/>
              </a:rPr>
              <a:t>влияние </a:t>
            </a:r>
            <a:r>
              <a:rPr lang="en-US" sz="1800" i="1" dirty="0">
                <a:solidFill>
                  <a:srgbClr val="000000"/>
                </a:solidFill>
                <a:latin typeface="Comic Sans MS" panose="030F0702030302020204" pitchFamily="66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. </a:t>
            </a:r>
            <a:r>
              <a:rPr lang="en-US" sz="1800" i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fragilis</a:t>
            </a:r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 NCTC 9343</a:t>
            </a:r>
            <a:r>
              <a:rPr lang="ru-RU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энтероциты</a:t>
            </a:r>
            <a:r>
              <a:rPr lang="ru-RU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 человека в качестве </a:t>
            </a:r>
            <a:r>
              <a:rPr lang="ru-RU" sz="1800" dirty="0">
                <a:solidFill>
                  <a:schemeClr val="tx1"/>
                </a:solidFill>
                <a:latin typeface="Comic Sans MS" pitchFamily="66" charset="0"/>
              </a:rPr>
              <a:t>«пионерской» бактерии и </a:t>
            </a:r>
            <a:r>
              <a:rPr lang="ru-RU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возможной основы для профилактики НЭК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определить </a:t>
            </a:r>
            <a:r>
              <a:rPr lang="ru-RU" sz="1800" dirty="0">
                <a:solidFill>
                  <a:schemeClr val="tx1"/>
                </a:solidFill>
                <a:latin typeface="Comic Sans MS" pitchFamily="66" charset="0"/>
              </a:rPr>
              <a:t>клеточные механизмы </a:t>
            </a: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противовоспалительного эффекта в </a:t>
            </a:r>
            <a:r>
              <a:rPr lang="ru-RU" sz="1800" dirty="0">
                <a:solidFill>
                  <a:schemeClr val="tx1"/>
                </a:solidFill>
                <a:latin typeface="Comic Sans MS" pitchFamily="66" charset="0"/>
              </a:rPr>
              <a:t>незрелых </a:t>
            </a:r>
            <a:r>
              <a:rPr lang="ru-RU" sz="1800" dirty="0" err="1" smtClean="0">
                <a:solidFill>
                  <a:schemeClr val="tx1"/>
                </a:solidFill>
                <a:latin typeface="Comic Sans MS" pitchFamily="66" charset="0"/>
              </a:rPr>
              <a:t>энтероцитах</a:t>
            </a:r>
            <a:endParaRPr lang="ru-RU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Методы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4443" y="1845734"/>
            <a:ext cx="7170345" cy="40233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. Создавали модель воспаления при НЭК, активируя воспаление с помощью </a:t>
            </a:r>
            <a:r>
              <a:rPr 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IL1</a:t>
            </a:r>
            <a:r>
              <a:rPr lang="el-GR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β</a:t>
            </a:r>
            <a:r>
              <a:rPr 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предварительно обработав клетки культурами </a:t>
            </a:r>
            <a:r>
              <a:rPr lang="en-US" sz="1400" i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B.fragilis</a:t>
            </a:r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, несущих полисахарид А (</a:t>
            </a:r>
            <a:r>
              <a:rPr 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PSA+) </a:t>
            </a:r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в своей капсуле и не несущими, а также отдельно </a:t>
            </a:r>
            <a:r>
              <a:rPr 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PSA</a:t>
            </a:r>
            <a:endParaRPr lang="ru-RU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. Измеряли уровень воспалительного ответа по экспрессии </a:t>
            </a:r>
            <a:r>
              <a:rPr 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IL8</a:t>
            </a:r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 и активаторов факторов транскрипции воспалительного ответа (</a:t>
            </a:r>
            <a:r>
              <a:rPr 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AP1</a:t>
            </a:r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Исследование проводили на: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Н4 клетках (</a:t>
            </a: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human primary fetal small intestinal cell line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фетальных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энтероцитах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подвздошной кишки новорожденных недоношенных  мышей (получены путем операции кесарево сечение)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на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энтероцитах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из жизнеспособных краев резецированной ткани подвздошной кишки от новорожденного с НЭК при сроке беременности 25 недель</a:t>
            </a:r>
          </a:p>
          <a:p>
            <a:pPr>
              <a:lnSpc>
                <a:spcPct val="160000"/>
              </a:lnSpc>
            </a:pPr>
            <a:endParaRPr lang="ru-RU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32071" y="1909109"/>
            <a:ext cx="4175458" cy="402336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3. Культуры 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клеток, с которыми работали, были трех вариантов: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Дикий фенотип – </a:t>
            </a:r>
            <a:r>
              <a:rPr lang="en-US" sz="1600" dirty="0">
                <a:solidFill>
                  <a:schemeClr val="tx1"/>
                </a:solidFill>
                <a:latin typeface="Comic Sans MS" pitchFamily="66" charset="0"/>
              </a:rPr>
              <a:t>TLR2+/TLR4+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 (контроль)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Comic Sans MS" pitchFamily="66" charset="0"/>
              </a:rPr>
              <a:t>Трансфецированные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с помощью малых интерферирующих РНК клетки двух типов TLR4+ / - и TLR2 + /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128" y="709021"/>
            <a:ext cx="5081098" cy="714294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3" y="1792586"/>
            <a:ext cx="6376088" cy="463121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i="1" dirty="0" err="1" smtClean="0">
                <a:latin typeface="Comic Sans MS" panose="030F0702030302020204" pitchFamily="66" charset="0"/>
              </a:rPr>
              <a:t>Bacteroides</a:t>
            </a:r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i="1" dirty="0" err="1" smtClean="0">
                <a:latin typeface="Comic Sans MS" panose="030F0702030302020204" pitchFamily="66" charset="0"/>
              </a:rPr>
              <a:t>fragilis</a:t>
            </a:r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(PSA+) </a:t>
            </a:r>
            <a:r>
              <a:rPr lang="ru-RU" dirty="0">
                <a:latin typeface="Comic Sans MS" panose="030F0702030302020204" pitchFamily="66" charset="0"/>
              </a:rPr>
              <a:t>и </a:t>
            </a:r>
            <a:r>
              <a:rPr lang="ru-RU" dirty="0" smtClean="0">
                <a:latin typeface="Comic Sans MS" panose="030F0702030302020204" pitchFamily="66" charset="0"/>
              </a:rPr>
              <a:t>сам PSA </a:t>
            </a:r>
            <a:r>
              <a:rPr lang="ru-RU" dirty="0">
                <a:latin typeface="Comic Sans MS" panose="030F0702030302020204" pitchFamily="66" charset="0"/>
              </a:rPr>
              <a:t>оказывает противовоспалительное действие </a:t>
            </a:r>
            <a:r>
              <a:rPr lang="ru-RU" dirty="0" smtClean="0">
                <a:latin typeface="Comic Sans MS" panose="030F0702030302020204" pitchFamily="66" charset="0"/>
              </a:rPr>
              <a:t>при стимуляции </a:t>
            </a:r>
            <a:r>
              <a:rPr lang="ru-RU" dirty="0">
                <a:latin typeface="Comic Sans MS" panose="030F0702030302020204" pitchFamily="66" charset="0"/>
              </a:rPr>
              <a:t>IL-1β </a:t>
            </a:r>
            <a:r>
              <a:rPr lang="ru-RU" dirty="0" smtClean="0">
                <a:latin typeface="Comic Sans MS" panose="030F0702030302020204" pitchFamily="66" charset="0"/>
              </a:rPr>
              <a:t>и уменьшает продукцию IL-8 в </a:t>
            </a:r>
            <a:r>
              <a:rPr lang="ru-RU" dirty="0" err="1">
                <a:latin typeface="Comic Sans MS" panose="030F0702030302020204" pitchFamily="66" charset="0"/>
              </a:rPr>
              <a:t>энтероцитах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новорожденного ребенка и плода мыши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Противовоспалительный эффект зависит </a:t>
            </a:r>
            <a:r>
              <a:rPr lang="ru-RU" dirty="0">
                <a:latin typeface="Comic Sans MS" panose="030F0702030302020204" pitchFamily="66" charset="0"/>
              </a:rPr>
              <a:t>как от </a:t>
            </a:r>
            <a:r>
              <a:rPr lang="ru-RU" dirty="0" smtClean="0">
                <a:latin typeface="Comic Sans MS" panose="030F0702030302020204" pitchFamily="66" charset="0"/>
              </a:rPr>
              <a:t>TLR2, так и от TLR4, но </a:t>
            </a:r>
            <a:r>
              <a:rPr lang="ru-RU" dirty="0" err="1" smtClean="0">
                <a:latin typeface="Comic Sans MS" panose="030F0702030302020204" pitchFamily="66" charset="0"/>
              </a:rPr>
              <a:t>инактивация</a:t>
            </a:r>
            <a:r>
              <a:rPr lang="ru-RU" dirty="0" smtClean="0">
                <a:latin typeface="Comic Sans MS" panose="030F0702030302020204" pitchFamily="66" charset="0"/>
              </a:rPr>
              <a:t> факторов транскрипции воспаления опосредовано через </a:t>
            </a:r>
            <a:r>
              <a:rPr lang="en-US" dirty="0" smtClean="0">
                <a:latin typeface="Comic Sans MS" panose="030F0702030302020204" pitchFamily="66" charset="0"/>
              </a:rPr>
              <a:t>TLR2</a:t>
            </a:r>
            <a:endParaRPr lang="ru-RU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После </a:t>
            </a:r>
            <a:r>
              <a:rPr lang="ru-RU" dirty="0">
                <a:latin typeface="Comic Sans MS" panose="030F0702030302020204" pitchFamily="66" charset="0"/>
              </a:rPr>
              <a:t>стимуляции IL-1β уникально повышена </a:t>
            </a:r>
            <a:r>
              <a:rPr lang="ru-RU" dirty="0" smtClean="0">
                <a:latin typeface="Comic Sans MS" panose="030F0702030302020204" pitchFamily="66" charset="0"/>
              </a:rPr>
              <a:t>экспрессия гена </a:t>
            </a:r>
            <a:r>
              <a:rPr lang="ru-RU" dirty="0" err="1">
                <a:latin typeface="Comic Sans MS" panose="030F0702030302020204" pitchFamily="66" charset="0"/>
              </a:rPr>
              <a:t>zona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pellucida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protein</a:t>
            </a:r>
            <a:r>
              <a:rPr lang="ru-RU" dirty="0">
                <a:latin typeface="Comic Sans MS" panose="030F0702030302020204" pitchFamily="66" charset="0"/>
              </a:rPr>
              <a:t> 4 (</a:t>
            </a:r>
            <a:r>
              <a:rPr lang="ru-RU" dirty="0" smtClean="0">
                <a:latin typeface="Comic Sans MS" panose="030F0702030302020204" pitchFamily="66" charset="0"/>
              </a:rPr>
              <a:t>ZP4) и уменьшаетс</a:t>
            </a:r>
            <a:r>
              <a:rPr lang="ru-RU" dirty="0">
                <a:latin typeface="Comic Sans MS" panose="030F0702030302020204" pitchFamily="66" charset="0"/>
              </a:rPr>
              <a:t>я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при воздействии </a:t>
            </a:r>
            <a:r>
              <a:rPr lang="ru-RU" dirty="0" smtClean="0">
                <a:latin typeface="Comic Sans MS" panose="030F0702030302020204" pitchFamily="66" charset="0"/>
              </a:rPr>
              <a:t>PSA через </a:t>
            </a:r>
            <a:r>
              <a:rPr lang="en-US" dirty="0" smtClean="0">
                <a:latin typeface="Comic Sans MS" panose="030F0702030302020204" pitchFamily="66" charset="0"/>
              </a:rPr>
              <a:t>TLR</a:t>
            </a:r>
            <a:r>
              <a:rPr lang="ru-RU" dirty="0" smtClean="0">
                <a:latin typeface="Comic Sans MS" panose="030F0702030302020204" pitchFamily="66" charset="0"/>
              </a:rPr>
              <a:t>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ZP4 </a:t>
            </a:r>
            <a:r>
              <a:rPr lang="ru-RU" dirty="0">
                <a:latin typeface="Comic Sans MS" panose="030F0702030302020204" pitchFamily="66" charset="0"/>
              </a:rPr>
              <a:t>был известен как </a:t>
            </a:r>
            <a:r>
              <a:rPr lang="ru-RU" dirty="0" smtClean="0">
                <a:latin typeface="Comic Sans MS" panose="030F0702030302020204" pitchFamily="66" charset="0"/>
              </a:rPr>
              <a:t>рецептор-опосредованный </a:t>
            </a:r>
            <a:r>
              <a:rPr lang="ru-RU" dirty="0" err="1" smtClean="0">
                <a:latin typeface="Comic Sans MS" panose="030F0702030302020204" pitchFamily="66" charset="0"/>
              </a:rPr>
              <a:t>видоспецифичный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связывающий белок </a:t>
            </a:r>
            <a:r>
              <a:rPr lang="ru-RU" dirty="0" smtClean="0">
                <a:latin typeface="Comic Sans MS" panose="030F0702030302020204" pitchFamily="66" charset="0"/>
              </a:rPr>
              <a:t>спермы на </a:t>
            </a:r>
            <a:r>
              <a:rPr lang="ru-RU" dirty="0">
                <a:latin typeface="Comic Sans MS" panose="030F0702030302020204" pitchFamily="66" charset="0"/>
              </a:rPr>
              <a:t>начальной </a:t>
            </a:r>
            <a:r>
              <a:rPr lang="ru-RU" dirty="0" smtClean="0">
                <a:latin typeface="Comic Sans MS" panose="030F0702030302020204" pitchFamily="66" charset="0"/>
              </a:rPr>
              <a:t>стадии </a:t>
            </a:r>
            <a:r>
              <a:rPr lang="ru-RU" dirty="0" err="1" smtClean="0">
                <a:latin typeface="Comic Sans MS" panose="030F0702030302020204" pitchFamily="66" charset="0"/>
              </a:rPr>
              <a:t>онотогенеза</a:t>
            </a:r>
            <a:r>
              <a:rPr lang="ru-RU" dirty="0" smtClean="0">
                <a:latin typeface="Comic Sans MS" panose="030F0702030302020204" pitchFamily="66" charset="0"/>
              </a:rPr>
              <a:t> млекопитающих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Обнаружено, </a:t>
            </a:r>
            <a:r>
              <a:rPr lang="ru-RU" dirty="0">
                <a:latin typeface="Comic Sans MS" panose="030F0702030302020204" pitchFamily="66" charset="0"/>
              </a:rPr>
              <a:t>что ZP4 является геном, </a:t>
            </a:r>
            <a:r>
              <a:rPr lang="ru-RU" dirty="0" err="1" smtClean="0">
                <a:latin typeface="Comic Sans MS" panose="030F0702030302020204" pitchFamily="66" charset="0"/>
              </a:rPr>
              <a:t>онтогенетически</a:t>
            </a:r>
            <a:r>
              <a:rPr lang="ru-RU" dirty="0" smtClean="0">
                <a:latin typeface="Comic Sans MS" panose="030F0702030302020204" pitchFamily="66" charset="0"/>
              </a:rPr>
              <a:t>-регулируемым, </a:t>
            </a:r>
            <a:r>
              <a:rPr lang="ru-RU" dirty="0">
                <a:latin typeface="Comic Sans MS" panose="030F0702030302020204" pitchFamily="66" charset="0"/>
              </a:rPr>
              <a:t>связанным с иммунной функцией и регулируемым </a:t>
            </a:r>
            <a:r>
              <a:rPr lang="ru-RU" dirty="0" smtClean="0">
                <a:latin typeface="Comic Sans MS" panose="030F0702030302020204" pitchFamily="66" charset="0"/>
              </a:rPr>
              <a:t>как </a:t>
            </a:r>
            <a:r>
              <a:rPr lang="ru-RU" dirty="0" err="1" smtClean="0">
                <a:latin typeface="Comic Sans MS" panose="030F0702030302020204" pitchFamily="66" charset="0"/>
              </a:rPr>
              <a:t>Toll</a:t>
            </a:r>
            <a:r>
              <a:rPr lang="ru-RU" dirty="0" smtClean="0">
                <a:latin typeface="Comic Sans MS" panose="030F0702030302020204" pitchFamily="66" charset="0"/>
              </a:rPr>
              <a:t>-подобным </a:t>
            </a:r>
            <a:r>
              <a:rPr lang="ru-RU" dirty="0">
                <a:latin typeface="Comic Sans MS" panose="030F0702030302020204" pitchFamily="66" charset="0"/>
              </a:rPr>
              <a:t>рецептором 2, так и </a:t>
            </a:r>
            <a:r>
              <a:rPr lang="ru-RU" dirty="0" smtClean="0">
                <a:latin typeface="Comic Sans MS" panose="030F0702030302020204" pitchFamily="66" charset="0"/>
              </a:rPr>
              <a:t>4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37520" t="23660" r="40834" b="20753"/>
          <a:stretch/>
        </p:blipFill>
        <p:spPr bwMode="auto">
          <a:xfrm>
            <a:off x="6672650" y="0"/>
            <a:ext cx="551935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89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6582" y="1845734"/>
            <a:ext cx="10549098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Comic Sans MS" panose="030F0702030302020204" pitchFamily="66" charset="0"/>
              </a:rPr>
              <a:t>И</a:t>
            </a:r>
            <a:r>
              <a:rPr lang="ru-RU" dirty="0" smtClean="0">
                <a:latin typeface="Comic Sans MS" panose="030F0702030302020204" pitchFamily="66" charset="0"/>
              </a:rPr>
              <a:t>сследование представляет </a:t>
            </a:r>
            <a:r>
              <a:rPr lang="ru-RU" dirty="0">
                <a:latin typeface="Comic Sans MS" panose="030F0702030302020204" pitchFamily="66" charset="0"/>
              </a:rPr>
              <a:t>собой </a:t>
            </a:r>
            <a:r>
              <a:rPr lang="ru-RU" dirty="0" smtClean="0">
                <a:latin typeface="Comic Sans MS" panose="030F0702030302020204" pitchFamily="66" charset="0"/>
              </a:rPr>
              <a:t>важный </a:t>
            </a:r>
            <a:r>
              <a:rPr lang="ru-RU" dirty="0">
                <a:latin typeface="Comic Sans MS" panose="030F0702030302020204" pitchFamily="66" charset="0"/>
              </a:rPr>
              <a:t>шаг в определении роли </a:t>
            </a:r>
            <a:r>
              <a:rPr lang="ru-RU" dirty="0" smtClean="0">
                <a:latin typeface="Comic Sans MS" panose="030F0702030302020204" pitchFamily="66" charset="0"/>
              </a:rPr>
              <a:t>капсульного полисахарида А </a:t>
            </a:r>
            <a:r>
              <a:rPr lang="ru-RU" i="1" dirty="0" err="1">
                <a:latin typeface="Comic Sans MS" panose="030F0702030302020204" pitchFamily="66" charset="0"/>
              </a:rPr>
              <a:t>B.fragilis</a:t>
            </a:r>
            <a:r>
              <a:rPr lang="ru-RU" i="1" dirty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в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противовоспалительном </a:t>
            </a:r>
            <a:r>
              <a:rPr lang="ru-RU" dirty="0" smtClean="0">
                <a:latin typeface="Comic Sans MS" panose="030F0702030302020204" pitchFamily="66" charset="0"/>
              </a:rPr>
              <a:t>действии </a:t>
            </a:r>
            <a:r>
              <a:rPr lang="ru-RU" dirty="0">
                <a:latin typeface="Comic Sans MS" panose="030F0702030302020204" pitchFamily="66" charset="0"/>
              </a:rPr>
              <a:t>в кишечнике недоношенных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Comic Sans MS" panose="030F0702030302020204" pitchFamily="66" charset="0"/>
              </a:rPr>
              <a:t>Авторы планируют подтвердить эти результаты на недоношенных новорожденных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В будущих </a:t>
            </a:r>
            <a:r>
              <a:rPr lang="ru-RU" dirty="0">
                <a:latin typeface="Comic Sans MS" panose="030F0702030302020204" pitchFamily="66" charset="0"/>
              </a:rPr>
              <a:t>исследованиях PSA может также использоваться в клинических испытаниях в качестве «пионерского» бактериального продукта для недоношенных детей с целью предотвращения </a:t>
            </a:r>
            <a:r>
              <a:rPr lang="ru-RU" dirty="0" smtClean="0">
                <a:latin typeface="Comic Sans MS" panose="030F0702030302020204" pitchFamily="66" charset="0"/>
              </a:rPr>
              <a:t>НЭК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8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Р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7576" y="2285406"/>
            <a:ext cx="5128268" cy="3515031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0740" y="-115497"/>
            <a:ext cx="11346034" cy="1661993"/>
          </a:xfr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Разработка препарата на основе композиции пробиотического штамма </a:t>
            </a:r>
            <a:r>
              <a:rPr lang="ru-RU" altLang="ru-RU" sz="2400" i="1" dirty="0" err="1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Lactobacillus</a:t>
            </a:r>
            <a:r>
              <a:rPr lang="ru-RU" altLang="ru-RU" sz="2400" i="1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altLang="ru-RU" sz="2400" i="1" dirty="0" err="1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gasseri</a:t>
            </a:r>
            <a:r>
              <a:rPr lang="ru-RU" altLang="ru-RU" sz="2400" i="1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altLang="ru-RU" sz="24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с </a:t>
            </a:r>
            <a:r>
              <a:rPr lang="ru-RU" altLang="ru-RU" sz="2400" dirty="0" err="1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лактоферрином</a:t>
            </a:r>
            <a:r>
              <a:rPr lang="ru-RU" altLang="ru-RU" sz="2400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 для </a:t>
            </a:r>
            <a:r>
              <a:rPr lang="ru-RU" altLang="ru-RU" sz="24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профилактики и лечения </a:t>
            </a:r>
            <a:r>
              <a:rPr lang="ru-RU" altLang="ru-RU" sz="2400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диареи, </a:t>
            </a:r>
            <a:r>
              <a:rPr lang="ru-RU" altLang="ru-RU" sz="2400" dirty="0" err="1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некротизирующего</a:t>
            </a:r>
            <a:r>
              <a:rPr lang="ru-RU" altLang="ru-RU" sz="2400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 энтероколита и сепсиса, вызываемых штаммами </a:t>
            </a:r>
            <a:r>
              <a:rPr lang="ru-RU" altLang="ru-RU" sz="2400" i="1" dirty="0" err="1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Escherichia</a:t>
            </a:r>
            <a:r>
              <a:rPr lang="ru-RU" altLang="ru-RU" sz="2400" i="1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altLang="ru-RU" sz="2400" i="1" dirty="0" err="1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coli</a:t>
            </a:r>
            <a:r>
              <a:rPr lang="ru-RU" altLang="ru-RU" sz="2400" i="1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у преждевременно рожденных </a:t>
            </a:r>
            <a:r>
              <a:rPr lang="ru-RU" altLang="ru-RU" sz="24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детей</a:t>
            </a:r>
            <a:br>
              <a:rPr lang="ru-RU" altLang="ru-RU" sz="24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ФГБУ НМИЦАГП им. В.И. Кулакова</a:t>
            </a:r>
            <a:r>
              <a:rPr lang="ru-RU" altLang="ru-RU" sz="24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  Минздрава России</a:t>
            </a:r>
            <a:endParaRPr lang="ru-RU" altLang="ru-RU" sz="24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203" y="1828035"/>
            <a:ext cx="65660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Comic Sans MS" pitchFamily="66" charset="0"/>
              </a:rPr>
              <a:t>штамм </a:t>
            </a:r>
            <a:r>
              <a:rPr lang="ru-RU" sz="1600" i="1" dirty="0" err="1">
                <a:latin typeface="Comic Sans MS" pitchFamily="66" charset="0"/>
              </a:rPr>
              <a:t>Lactobacillus</a:t>
            </a:r>
            <a:r>
              <a:rPr lang="ru-RU" sz="1600" i="1" dirty="0">
                <a:latin typeface="Comic Sans MS" pitchFamily="66" charset="0"/>
              </a:rPr>
              <a:t> </a:t>
            </a:r>
            <a:r>
              <a:rPr lang="ru-RU" sz="1600" i="1" dirty="0" err="1">
                <a:latin typeface="Comic Sans MS" pitchFamily="66" charset="0"/>
              </a:rPr>
              <a:t>gasseri</a:t>
            </a:r>
            <a:r>
              <a:rPr lang="ru-RU" sz="1600" i="1" dirty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ВКМ </a:t>
            </a:r>
            <a:r>
              <a:rPr lang="ru-RU" sz="1600" dirty="0" smtClean="0">
                <a:latin typeface="Comic Sans MS" pitchFamily="66" charset="0"/>
              </a:rPr>
              <a:t>B-2918D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omic Sans MS" pitchFamily="66" charset="0"/>
              </a:rPr>
              <a:t>обладает </a:t>
            </a:r>
            <a:r>
              <a:rPr lang="ru-RU" sz="1600" dirty="0" err="1" smtClean="0">
                <a:latin typeface="Comic Sans MS" pitchFamily="66" charset="0"/>
              </a:rPr>
              <a:t>выраженой</a:t>
            </a:r>
            <a:r>
              <a:rPr lang="ru-RU" sz="1600" dirty="0" smtClean="0">
                <a:latin typeface="Comic Sans MS" pitchFamily="66" charset="0"/>
              </a:rPr>
              <a:t> антагонистической </a:t>
            </a:r>
            <a:r>
              <a:rPr lang="ru-RU" sz="1600" dirty="0">
                <a:latin typeface="Comic Sans MS" pitchFamily="66" charset="0"/>
              </a:rPr>
              <a:t>активностью по отношению к </a:t>
            </a:r>
            <a:r>
              <a:rPr lang="ru-RU" sz="1600" i="1" dirty="0" err="1" smtClean="0">
                <a:latin typeface="Comic Sans MS" pitchFamily="66" charset="0"/>
              </a:rPr>
              <a:t>Escherichia</a:t>
            </a:r>
            <a:r>
              <a:rPr lang="ru-RU" sz="1600" i="1" dirty="0" smtClean="0">
                <a:latin typeface="Comic Sans MS" pitchFamily="66" charset="0"/>
              </a:rPr>
              <a:t> </a:t>
            </a:r>
            <a:r>
              <a:rPr lang="ru-RU" sz="1600" i="1" dirty="0" err="1" smtClean="0">
                <a:latin typeface="Comic Sans MS" pitchFamily="66" charset="0"/>
              </a:rPr>
              <a:t>coli</a:t>
            </a:r>
            <a:endParaRPr lang="ru-RU" sz="1600" i="1" dirty="0" smtClean="0"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 smtClean="0"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omic Sans MS" pitchFamily="66" charset="0"/>
              </a:rPr>
              <a:t>обладает </a:t>
            </a:r>
            <a:r>
              <a:rPr lang="ru-RU" sz="1600" dirty="0" err="1">
                <a:latin typeface="Comic Sans MS" pitchFamily="66" charset="0"/>
              </a:rPr>
              <a:t>адгезивностью</a:t>
            </a:r>
            <a:r>
              <a:rPr lang="ru-RU" sz="1600" dirty="0">
                <a:latin typeface="Comic Sans MS" pitchFamily="66" charset="0"/>
              </a:rPr>
              <a:t> к </a:t>
            </a:r>
            <a:r>
              <a:rPr lang="ru-RU" sz="1600" dirty="0" err="1">
                <a:latin typeface="Comic Sans MS" pitchFamily="66" charset="0"/>
              </a:rPr>
              <a:t>энтероцитам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smtClean="0">
                <a:latin typeface="Comic Sans MS" pitchFamily="66" charset="0"/>
              </a:rPr>
              <a:t>человека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omic Sans MS" pitchFamily="66" charset="0"/>
              </a:rPr>
              <a:t>композицию штамма с </a:t>
            </a:r>
            <a:r>
              <a:rPr lang="ru-RU" sz="1600" dirty="0" err="1" smtClean="0">
                <a:latin typeface="Comic Sans MS" pitchFamily="66" charset="0"/>
              </a:rPr>
              <a:t>лактоферрином</a:t>
            </a:r>
            <a:r>
              <a:rPr lang="ru-RU" sz="1600" dirty="0" smtClean="0">
                <a:latin typeface="Comic Sans MS" pitchFamily="66" charset="0"/>
              </a:rPr>
              <a:t> можно использовать для </a:t>
            </a:r>
            <a:r>
              <a:rPr lang="ru-RU" sz="1600" dirty="0">
                <a:latin typeface="Comic Sans MS" pitchFamily="66" charset="0"/>
              </a:rPr>
              <a:t>изготовления препарата, предназначенного для профилактики диареи, </a:t>
            </a:r>
            <a:r>
              <a:rPr lang="ru-RU" sz="1600" dirty="0" err="1">
                <a:latin typeface="Comic Sans MS" pitchFamily="66" charset="0"/>
              </a:rPr>
              <a:t>некротизирующего</a:t>
            </a:r>
            <a:r>
              <a:rPr lang="ru-RU" sz="1600" dirty="0">
                <a:latin typeface="Comic Sans MS" pitchFamily="66" charset="0"/>
              </a:rPr>
              <a:t> колита и сепсиса, вызываемых штаммами</a:t>
            </a:r>
            <a:r>
              <a:rPr lang="ru-RU" sz="1600" i="1" dirty="0">
                <a:latin typeface="Comic Sans MS" pitchFamily="66" charset="0"/>
              </a:rPr>
              <a:t> </a:t>
            </a:r>
            <a:r>
              <a:rPr lang="ru-RU" sz="1600" i="1" dirty="0" err="1">
                <a:latin typeface="Comic Sans MS" pitchFamily="66" charset="0"/>
              </a:rPr>
              <a:t>Escherichia</a:t>
            </a:r>
            <a:r>
              <a:rPr lang="ru-RU" sz="1600" i="1" dirty="0">
                <a:latin typeface="Comic Sans MS" pitchFamily="66" charset="0"/>
              </a:rPr>
              <a:t> </a:t>
            </a:r>
            <a:r>
              <a:rPr lang="ru-RU" sz="1600" i="1" dirty="0" err="1">
                <a:latin typeface="Comic Sans MS" pitchFamily="66" charset="0"/>
              </a:rPr>
              <a:t>coli</a:t>
            </a:r>
            <a:r>
              <a:rPr lang="ru-RU" sz="1600" i="1" dirty="0">
                <a:latin typeface="Comic Sans MS" pitchFamily="66" charset="0"/>
              </a:rPr>
              <a:t> </a:t>
            </a:r>
            <a:r>
              <a:rPr lang="ru-RU" sz="1600" dirty="0">
                <a:latin typeface="Comic Sans MS" pitchFamily="66" charset="0"/>
              </a:rPr>
              <a:t>у преждевременно рожденных </a:t>
            </a:r>
            <a:r>
              <a:rPr lang="ru-RU" sz="1600" dirty="0" smtClean="0">
                <a:latin typeface="Comic Sans MS" pitchFamily="66" charset="0"/>
              </a:rPr>
              <a:t>детей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123" y="286603"/>
            <a:ext cx="11594123" cy="145075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z="2800" dirty="0"/>
              <a:t>Состав облигатно-анаэробных и микроаэрофильных микроорганизмов, обнаруженных в фекалиях новорожденных группы А и В на 7-е сутки </a:t>
            </a:r>
            <a:r>
              <a:rPr lang="ru-RU" sz="2800" dirty="0"/>
              <a:t>жизни</a:t>
            </a:r>
            <a:br>
              <a:rPr lang="ru-RU" sz="2800" dirty="0"/>
            </a:br>
            <a:r>
              <a:rPr lang="ru-RU" sz="2800" dirty="0" smtClean="0"/>
              <a:t>            ФГБУ </a:t>
            </a:r>
            <a:r>
              <a:rPr lang="ru-RU" sz="2800" dirty="0"/>
              <a:t>НМИЦАГП им. В.И. Кулакова  Минздрава России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973179"/>
              </p:ext>
            </p:extLst>
          </p:nvPr>
        </p:nvGraphicFramePr>
        <p:xfrm>
          <a:off x="257375" y="1835458"/>
          <a:ext cx="5970493" cy="4718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744710"/>
              </p:ext>
            </p:extLst>
          </p:nvPr>
        </p:nvGraphicFramePr>
        <p:xfrm>
          <a:off x="6247278" y="1466971"/>
          <a:ext cx="5944722" cy="526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http://informer/Images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24" y="6267318"/>
            <a:ext cx="893275" cy="5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0904" y="1901228"/>
            <a:ext cx="267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Естественные роды</a:t>
            </a: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 rot="3004138">
            <a:off x="488887" y="4671588"/>
            <a:ext cx="570368" cy="2806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6603"/>
            <a:ext cx="11699630" cy="145075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800" dirty="0"/>
              <a:t>Состав облигатно-анаэробных и микроаэрофильных микроорганизмов, обнаруженных в фекалиях новорожденных </a:t>
            </a:r>
            <a:br>
              <a:rPr lang="ru-RU" sz="2800" dirty="0"/>
            </a:br>
            <a:r>
              <a:rPr lang="ru-RU" sz="2800" dirty="0"/>
              <a:t>группы А и В на 30-е сутки </a:t>
            </a:r>
            <a:r>
              <a:rPr lang="ru-RU" sz="2800" dirty="0" smtClean="0"/>
              <a:t>жизни</a:t>
            </a:r>
            <a:br>
              <a:rPr lang="ru-RU" sz="2800" dirty="0" smtClean="0"/>
            </a:br>
            <a:r>
              <a:rPr lang="ru-RU" sz="2800" dirty="0" smtClean="0"/>
              <a:t>ФГБУ НМИЦАГП им В.И. Кулакова Минздрава России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249400"/>
              </p:ext>
            </p:extLst>
          </p:nvPr>
        </p:nvGraphicFramePr>
        <p:xfrm>
          <a:off x="0" y="1909310"/>
          <a:ext cx="5849815" cy="425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223282"/>
              </p:ext>
            </p:extLst>
          </p:nvPr>
        </p:nvGraphicFramePr>
        <p:xfrm>
          <a:off x="6248134" y="1690688"/>
          <a:ext cx="5865403" cy="5045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http://informer/Images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24" y="6267318"/>
            <a:ext cx="893275" cy="5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4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2066</TotalTime>
  <Words>687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Comic Sans MS</vt:lpstr>
      <vt:lpstr>Trebuchet MS</vt:lpstr>
      <vt:lpstr>Wingdings</vt:lpstr>
      <vt:lpstr>Ретро</vt:lpstr>
      <vt:lpstr>The developmentally regulated fetal enterocyte gene, ZP4, mediates anti-inflammation by the symbiotic bacterial surface factor polysaccharide A on Bacteroides fragilis  Онтогенетически регулируемый ген энтероцитов плода, ZP4, опосредует противовоспалительное действие через симбиотический поверхностный полисахарид А Bacteroides fragilis</vt:lpstr>
      <vt:lpstr>Эволюция не прощает незрелости…</vt:lpstr>
      <vt:lpstr>Цель</vt:lpstr>
      <vt:lpstr>Методы </vt:lpstr>
      <vt:lpstr>Результаты</vt:lpstr>
      <vt:lpstr>Перспективы</vt:lpstr>
      <vt:lpstr>Разработка препарата на основе композиции пробиотического штамма Lactobacillus gasseri с лактоферрином для профилактики и лечения диареи, некротизирующего энтероколита и сепсиса, вызываемых штаммами Escherichia coli у преждевременно рожденных детей ФГБУ НМИЦАГП им. В.И. Кулакова  Минздрава России</vt:lpstr>
      <vt:lpstr>Состав облигатно-анаэробных и микроаэрофильных микроорганизмов, обнаруженных в фекалиях новорожденных группы А и В на 7-е сутки жизни             ФГБУ НМИЦАГП им. В.И. Кулакова  Минздрава России</vt:lpstr>
      <vt:lpstr>Состав облигатно-анаэробных и микроаэрофильных микроорганизмов, обнаруженных в фекалиях новорожденных  группы А и В на 30-е сутки жизни ФГБУ НМИЦАГП им В.И. Кулакова Минздрава России</vt:lpstr>
      <vt:lpstr>Будущее пробиотиков…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Любасовская Людмила Анатольевна</dc:creator>
  <cp:lastModifiedBy>Хилькевич Елена Григорьевна</cp:lastModifiedBy>
  <cp:revision>284</cp:revision>
  <cp:lastPrinted>2017-08-22T15:33:38Z</cp:lastPrinted>
  <dcterms:created xsi:type="dcterms:W3CDTF">2017-08-22T11:04:43Z</dcterms:created>
  <dcterms:modified xsi:type="dcterms:W3CDTF">2019-11-19T09:23:42Z</dcterms:modified>
</cp:coreProperties>
</file>